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heme" Target="theme/theme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330151-B488-4D08-98CC-8D78D71D8FBD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064A8-775D-4212-916B-28DC818664A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96311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8007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3221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72381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82590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93269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2608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66496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50599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785089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3126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227870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aseline="0" dirty="0"/>
              <a:t>Cardiac motion tracking. Motion tracking = track the trajectories of physical points over time, the intuition is that the motion carries a lot of information about how healthy the heart is. Interest in quantifying uncertainty in the estimated motion to make use of this downstream.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26856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8892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2932115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33323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346269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0510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0B113C1-28A5-4A1A-9106-AB095DA92041}" type="slidenum">
              <a:rPr kumimoji="0" lang="en-GB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41678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4629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45610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62980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74995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949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565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D7A1A77-D486-4660-A099-85BDB9DCE6F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36014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31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6234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60417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FAFE9-8E6D-433D-A6F9-A57565FD48D5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65815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4CCDF-C608-47A9-A24B-D8C7FC5FDCBB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70537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037D9-EB3C-4314-8FB0-47C476B5F8C4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3064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B2FC3-8411-4EF2-8F29-0AED69318532}" type="datetime1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961411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0BD585-41B3-4047-8EAD-443E89259D5F}" type="datetime1">
              <a:rPr lang="en-GB" smtClean="0"/>
              <a:t>01/08/2017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715195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E38FD6-2949-4C09-B602-A75E48911EEA}" type="datetime1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6473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1D228-820E-42D2-9853-F4F20DF374D3}" type="datetime1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62460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32E206-F769-46D1-82E8-EA1592499490}" type="datetime1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6967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44156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7B73B1-83A0-46F1-A7F5-0A12BAF63B67}" type="datetime1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6025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0DB688-AEE6-43BD-9868-4BB4561EC509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6633773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BF53-205B-42D4-A495-5FFCB2DDAA7E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6126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602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731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6613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95999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2367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7376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438329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70AE7B-E5DC-4739-B806-FB6110B14F38}" type="datetimeFigureOut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0B7AED-8646-4C8D-8D01-4D09DC98CD0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57228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283B6F-80FD-4DE1-A3E2-56E4B2D6A714}" type="datetime1">
              <a:rPr lang="en-GB" smtClean="0"/>
              <a:t>01/08/2017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4EA0CF-7C63-43D1-98B3-B4DAE61C577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176949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12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microsoft.com/office/2007/relationships/hdphoto" Target="../media/hdphoto5.wdp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microsoft.com/office/2007/relationships/hdphoto" Target="../media/hdphoto3.wdp"/><Relationship Id="rId14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8" Type="http://schemas.openxmlformats.org/officeDocument/2006/relationships/image" Target="../media/image115.png"/><Relationship Id="rId3" Type="http://schemas.openxmlformats.org/officeDocument/2006/relationships/image" Target="../media/image28.png"/><Relationship Id="rId21" Type="http://schemas.openxmlformats.org/officeDocument/2006/relationships/image" Target="../media/image4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1.png"/><Relationship Id="rId11" Type="http://schemas.openxmlformats.org/officeDocument/2006/relationships/image" Target="../media/image31.png"/><Relationship Id="rId5" Type="http://schemas.openxmlformats.org/officeDocument/2006/relationships/image" Target="../media/image40.png"/><Relationship Id="rId10" Type="http://schemas.openxmlformats.org/officeDocument/2006/relationships/image" Target="../media/image30.png"/><Relationship Id="rId19" Type="http://schemas.openxmlformats.org/officeDocument/2006/relationships/image" Target="../media/image1150.png"/><Relationship Id="rId4" Type="http://schemas.openxmlformats.org/officeDocument/2006/relationships/image" Target="../media/image29.png"/><Relationship Id="rId9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0.png"/><Relationship Id="rId18" Type="http://schemas.openxmlformats.org/officeDocument/2006/relationships/image" Target="../media/image30.png"/><Relationship Id="rId3" Type="http://schemas.openxmlformats.org/officeDocument/2006/relationships/image" Target="../media/image29.png"/><Relationship Id="rId21" Type="http://schemas.openxmlformats.org/officeDocument/2006/relationships/image" Target="../media/image1150.png"/><Relationship Id="rId17" Type="http://schemas.openxmlformats.org/officeDocument/2006/relationships/image" Target="../media/image50.png"/><Relationship Id="rId25" Type="http://schemas.openxmlformats.org/officeDocument/2006/relationships/image" Target="../media/image48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40.png"/><Relationship Id="rId20" Type="http://schemas.openxmlformats.org/officeDocument/2006/relationships/image" Target="../media/image1140.png"/><Relationship Id="rId1" Type="http://schemas.openxmlformats.org/officeDocument/2006/relationships/slideLayout" Target="../slideLayouts/slideLayout13.xml"/><Relationship Id="rId24" Type="http://schemas.openxmlformats.org/officeDocument/2006/relationships/image" Target="../media/image28.png"/><Relationship Id="rId15" Type="http://schemas.openxmlformats.org/officeDocument/2006/relationships/image" Target="../media/image32.PNG"/><Relationship Id="rId23" Type="http://schemas.openxmlformats.org/officeDocument/2006/relationships/image" Target="../media/image33.PNG"/><Relationship Id="rId19" Type="http://schemas.openxmlformats.org/officeDocument/2006/relationships/image" Target="../media/image31.png"/><Relationship Id="rId14" Type="http://schemas.openxmlformats.org/officeDocument/2006/relationships/image" Target="../media/image111.png"/><Relationship Id="rId22" Type="http://schemas.openxmlformats.org/officeDocument/2006/relationships/image" Target="../media/image5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6.png"/><Relationship Id="rId3" Type="http://schemas.openxmlformats.org/officeDocument/2006/relationships/image" Target="../media/image62.png"/><Relationship Id="rId12" Type="http://schemas.openxmlformats.org/officeDocument/2006/relationships/image" Target="../media/image13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5" Type="http://schemas.openxmlformats.org/officeDocument/2006/relationships/image" Target="../media/image9.png"/><Relationship Id="rId4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2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9.PNG"/><Relationship Id="rId5" Type="http://schemas.openxmlformats.org/officeDocument/2006/relationships/image" Target="../media/image67.png"/><Relationship Id="rId4" Type="http://schemas.openxmlformats.org/officeDocument/2006/relationships/image" Target="../media/image63.png"/><Relationship Id="rId9" Type="http://schemas.openxmlformats.org/officeDocument/2006/relationships/image" Target="../media/image6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6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57.png"/><Relationship Id="rId7" Type="http://schemas.openxmlformats.org/officeDocument/2006/relationships/image" Target="../media/image8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8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70.png"/><Relationship Id="rId3" Type="http://schemas.microsoft.com/office/2007/relationships/media" Target="../media/media3.mp4"/><Relationship Id="rId7" Type="http://schemas.openxmlformats.org/officeDocument/2006/relationships/image" Target="../media/image89.png"/><Relationship Id="rId12" Type="http://schemas.openxmlformats.org/officeDocument/2006/relationships/image" Target="../media/image9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16.xml"/><Relationship Id="rId11" Type="http://schemas.openxmlformats.org/officeDocument/2006/relationships/image" Target="../media/image93.png"/><Relationship Id="rId5" Type="http://schemas.openxmlformats.org/officeDocument/2006/relationships/slideLayout" Target="../slideLayouts/slideLayout18.xml"/><Relationship Id="rId10" Type="http://schemas.openxmlformats.org/officeDocument/2006/relationships/image" Target="../media/image68.png"/><Relationship Id="rId4" Type="http://schemas.openxmlformats.org/officeDocument/2006/relationships/video" Target="../media/media3.mp4"/><Relationship Id="rId9" Type="http://schemas.openxmlformats.org/officeDocument/2006/relationships/image" Target="../media/image65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76.png"/><Relationship Id="rId3" Type="http://schemas.microsoft.com/office/2007/relationships/media" Target="../media/media5.mp4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75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video" Target="../media/media6.mp4"/><Relationship Id="rId11" Type="http://schemas.openxmlformats.org/officeDocument/2006/relationships/image" Target="../media/image72.png"/><Relationship Id="rId5" Type="http://schemas.microsoft.com/office/2007/relationships/media" Target="../media/media6.mp4"/><Relationship Id="rId10" Type="http://schemas.openxmlformats.org/officeDocument/2006/relationships/image" Target="../media/image71.png"/><Relationship Id="rId4" Type="http://schemas.openxmlformats.org/officeDocument/2006/relationships/video" Target="../media/media5.mp4"/><Relationship Id="rId9" Type="http://schemas.openxmlformats.org/officeDocument/2006/relationships/image" Target="../media/image99.png"/><Relationship Id="rId1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13" Type="http://schemas.openxmlformats.org/officeDocument/2006/relationships/image" Target="../media/image76.png"/><Relationship Id="rId3" Type="http://schemas.microsoft.com/office/2007/relationships/media" Target="../media/media6.mp4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75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4.mp4"/><Relationship Id="rId11" Type="http://schemas.openxmlformats.org/officeDocument/2006/relationships/image" Target="../media/image72.png"/><Relationship Id="rId5" Type="http://schemas.microsoft.com/office/2007/relationships/media" Target="../media/media4.mp4"/><Relationship Id="rId15" Type="http://schemas.openxmlformats.org/officeDocument/2006/relationships/image" Target="../media/image71.png"/><Relationship Id="rId10" Type="http://schemas.openxmlformats.org/officeDocument/2006/relationships/image" Target="../media/image105.png"/><Relationship Id="rId4" Type="http://schemas.openxmlformats.org/officeDocument/2006/relationships/video" Target="../media/media6.mp4"/><Relationship Id="rId9" Type="http://schemas.openxmlformats.org/officeDocument/2006/relationships/image" Target="../media/image98.png"/><Relationship Id="rId14" Type="http://schemas.openxmlformats.org/officeDocument/2006/relationships/image" Target="../media/image7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7" Type="http://schemas.openxmlformats.org/officeDocument/2006/relationships/image" Target="../media/image11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9" Type="http://schemas.openxmlformats.org/officeDocument/2006/relationships/image" Target="../media/image8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10" Type="http://schemas.openxmlformats.org/officeDocument/2006/relationships/image" Target="../media/image82.png"/><Relationship Id="rId4" Type="http://schemas.openxmlformats.org/officeDocument/2006/relationships/image" Target="../media/image120.png"/><Relationship Id="rId9" Type="http://schemas.openxmlformats.org/officeDocument/2006/relationships/image" Target="../media/image1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2.png"/><Relationship Id="rId4" Type="http://schemas.openxmlformats.org/officeDocument/2006/relationships/image" Target="../media/image9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0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png"/><Relationship Id="rId5" Type="http://schemas.openxmlformats.org/officeDocument/2006/relationships/image" Target="../media/image100.png"/><Relationship Id="rId4" Type="http://schemas.openxmlformats.org/officeDocument/2006/relationships/image" Target="../media/image9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3.jpe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16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91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6.png"/><Relationship Id="rId7" Type="http://schemas.openxmlformats.org/officeDocument/2006/relationships/image" Target="../media/image1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9.png"/><Relationship Id="rId5" Type="http://schemas.openxmlformats.org/officeDocument/2006/relationships/image" Target="../media/image107.PNG"/><Relationship Id="rId4" Type="http://schemas.openxmlformats.org/officeDocument/2006/relationships/image" Target="../media/image9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microsoft.com/office/2007/relationships/media" Target="../media/media2.mp4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9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video" Target="../media/media8.mp4"/><Relationship Id="rId11" Type="http://schemas.openxmlformats.org/officeDocument/2006/relationships/image" Target="../media/image132.png"/><Relationship Id="rId5" Type="http://schemas.microsoft.com/office/2007/relationships/media" Target="../media/media8.mp4"/><Relationship Id="rId10" Type="http://schemas.openxmlformats.org/officeDocument/2006/relationships/image" Target="../media/image116.png"/><Relationship Id="rId4" Type="http://schemas.openxmlformats.org/officeDocument/2006/relationships/video" Target="../media/media2.mp4"/><Relationship Id="rId9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png"/><Relationship Id="rId3" Type="http://schemas.openxmlformats.org/officeDocument/2006/relationships/image" Target="../media/image2210.png"/><Relationship Id="rId12" Type="http://schemas.openxmlformats.org/officeDocument/2006/relationships/image" Target="../media/image84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11" Type="http://schemas.openxmlformats.org/officeDocument/2006/relationships/image" Target="../media/image23.png"/><Relationship Id="rId10" Type="http://schemas.openxmlformats.org/officeDocument/2006/relationships/image" Target="../media/image8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11" Type="http://schemas.openxmlformats.org/officeDocument/2006/relationships/image" Target="../media/image22.png"/><Relationship Id="rId5" Type="http://schemas.openxmlformats.org/officeDocument/2006/relationships/image" Target="../media/image97.png"/><Relationship Id="rId10" Type="http://schemas.openxmlformats.org/officeDocument/2006/relationships/image" Target="../media/image21.png"/><Relationship Id="rId4" Type="http://schemas.openxmlformats.org/officeDocument/2006/relationships/image" Target="../media/image17.png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1.png"/><Relationship Id="rId11" Type="http://schemas.openxmlformats.org/officeDocument/2006/relationships/image" Target="../media/image27.png"/><Relationship Id="rId5" Type="http://schemas.openxmlformats.org/officeDocument/2006/relationships/image" Target="../media/image9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5F7F9"/>
            </a:gs>
            <a:gs pos="100000">
              <a:srgbClr val="F5F7F9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70174" y="2405806"/>
            <a:ext cx="6882741" cy="990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32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Structured sparse Bayesian modelling </a:t>
            </a:r>
            <a:br>
              <a:rPr kumimoji="0" lang="en-GB" sz="32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GB" sz="32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for image registration</a:t>
            </a:r>
            <a:endParaRPr kumimoji="0" lang="en-GB" sz="2400" b="1" i="0" u="none" strike="noStrike" kern="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516" y="485050"/>
            <a:ext cx="436432" cy="42855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66410" y="3551080"/>
            <a:ext cx="75929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6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Loic Le Folgoc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, </a:t>
            </a:r>
            <a:r>
              <a:rPr kumimoji="0" lang="en-GB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Hervé</a:t>
            </a:r>
            <a:r>
              <a:rPr kumimoji="0" lang="en-GB" sz="1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Delingette, Antonio Criminisi, and Nicholas Ayache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5948" y="494444"/>
            <a:ext cx="30469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MSR Cambridge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5479571" y="4631402"/>
            <a:ext cx="6506208" cy="2024350"/>
            <a:chOff x="2649566" y="1980616"/>
            <a:chExt cx="6506208" cy="2024350"/>
          </a:xfrm>
        </p:grpSpPr>
        <p:pic>
          <p:nvPicPr>
            <p:cNvPr id="13" name="Picture 6" descr="C:\Users\antcrim\Desktop\reduction_of_tree.png"/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28611" y="1980616"/>
              <a:ext cx="1427163" cy="20240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4268195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8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/>
            <a:stretch/>
          </p:blipFill>
          <p:spPr bwMode="auto">
            <a:xfrm>
              <a:off x="6381221" y="3934572"/>
              <a:ext cx="1427163" cy="70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4804492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5345658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5881955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2649566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6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>
              <a:off x="3190732" y="3940922"/>
              <a:ext cx="538732" cy="63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6" descr="C:\Users\antcrim\Desktop\reduction_of_tree.png"/>
            <p:cNvPicPr>
              <a:picLocks noChangeAspect="1" noChangeArrowheads="1"/>
            </p:cNvPicPr>
            <p:nvPr/>
          </p:nvPicPr>
          <p:blipFill rotWithShape="1">
            <a:blip r:embed="rId10" cstate="print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bright="86000" contrast="-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522" r="62251" b="328"/>
            <a:stretch/>
          </p:blipFill>
          <p:spPr bwMode="auto">
            <a:xfrm flipH="1">
              <a:off x="3727029" y="3940922"/>
              <a:ext cx="541166" cy="64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3" name="Picture 2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5576" y="270337"/>
            <a:ext cx="2262188" cy="848321"/>
          </a:xfrm>
          <a:prstGeom prst="rect">
            <a:avLst/>
          </a:prstGeom>
        </p:spPr>
      </p:pic>
      <p:pic>
        <p:nvPicPr>
          <p:cNvPr id="22" name="Picture 2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962" y="435059"/>
            <a:ext cx="2547937" cy="7127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72" b="99057" l="176" r="99824">
                        <a14:foregroundMark x1="72535" y1="49057" x2="72535" y2="49057"/>
                        <a14:foregroundMark x1="69718" y1="36792" x2="69718" y2="36792"/>
                        <a14:foregroundMark x1="85387" y1="41509" x2="85387" y2="41509"/>
                        <a14:foregroundMark x1="61444" y1="46226" x2="61444" y2="46226"/>
                        <a14:foregroundMark x1="41901" y1="34906" x2="41901" y2="34906"/>
                        <a14:foregroundMark x1="95599" y1="48113" x2="95599" y2="48113"/>
                        <a14:foregroundMark x1="53697" y1="47170" x2="53697" y2="47170"/>
                        <a14:foregroundMark x1="16373" y1="50000" x2="16373" y2="50000"/>
                        <a14:foregroundMark x1="30634" y1="41509" x2="30634" y2="41509"/>
                        <a14:foregroundMark x1="22359" y1="20283" x2="22359" y2="20283"/>
                        <a14:foregroundMark x1="90317" y1="49057" x2="90317" y2="49057"/>
                        <a14:foregroundMark x1="86444" y1="49057" x2="86444" y2="49057"/>
                        <a14:foregroundMark x1="66122" y1="46448" x2="66122" y2="46448"/>
                        <a14:foregroundMark x1="48980" y1="36612" x2="48980" y2="36612"/>
                        <a14:foregroundMark x1="50204" y1="49727" x2="50204" y2="49727"/>
                        <a14:foregroundMark x1="92857" y1="33333" x2="92857" y2="33333"/>
                        <a14:foregroundMark x1="78980" y1="37705" x2="78980" y2="37705"/>
                        <a14:foregroundMark x1="78163" y1="54098" x2="78163" y2="54098"/>
                        <a14:foregroundMark x1="72535" y1="58491" x2="72535" y2="58491"/>
                        <a14:backgroundMark x1="2817" y1="8019" x2="2817" y2="8019"/>
                        <a14:backgroundMark x1="1408" y1="20283" x2="1408" y2="20283"/>
                        <a14:backgroundMark x1="8451" y1="6132" x2="8451" y2="61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5291" y="314325"/>
            <a:ext cx="2033325" cy="760347"/>
          </a:xfrm>
          <a:prstGeom prst="rect">
            <a:avLst/>
          </a:prstGeom>
        </p:spPr>
      </p:pic>
      <p:sp>
        <p:nvSpPr>
          <p:cNvPr id="25" name="Rectangle 24"/>
          <p:cNvSpPr/>
          <p:nvPr/>
        </p:nvSpPr>
        <p:spPr>
          <a:xfrm>
            <a:off x="2066410" y="4488564"/>
            <a:ext cx="647622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Sparse Bayesian Registration of Medical Images for Self-Tuning of Parameters and Spatially Adaptive Parametrization of Displacements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(Medical Image Analysis, 2016)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66410" y="4995651"/>
            <a:ext cx="52899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Quantifying registration uncertainty with structured sparse Bayesian modelling </a:t>
            </a: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(Transactions on Medical Imaging, 2016)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07571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7" y="255796"/>
            <a:ext cx="1920406" cy="140220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00" y="1744275"/>
            <a:ext cx="3810000" cy="345230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029200" y="1403358"/>
                <a:ext cx="221977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fr-F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403358"/>
                <a:ext cx="2219774" cy="7645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5724420" y="2438401"/>
                <a:ext cx="177583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𝑘</m:t>
                    </m:r>
                  </m:oMath>
                </a14:m>
                <a:r>
                  <a:rPr kumimoji="0" lang="en-US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th</a:t>
                </a: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Gaussian RBF</a:t>
                </a:r>
              </a:p>
              <a:p>
                <a:pPr marL="182563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centered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𝑥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182563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scale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kumimoji="0" lang="en-US" sz="16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Σ</m:t>
                        </m:r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420" y="2438401"/>
                <a:ext cx="1775838" cy="830997"/>
              </a:xfrm>
              <a:prstGeom prst="rect">
                <a:avLst/>
              </a:prstGeom>
              <a:blipFill>
                <a:blip r:embed="rId6"/>
                <a:stretch>
                  <a:fillRect t="-2206" b="-882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/>
          <p:nvPr/>
        </p:nvCxnSpPr>
        <p:spPr>
          <a:xfrm flipV="1">
            <a:off x="6450519" y="1981200"/>
            <a:ext cx="0" cy="4572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7209785" y="1781608"/>
            <a:ext cx="586362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772400" y="1600200"/>
            <a:ext cx="1600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basis weight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8572500" y="3124201"/>
            <a:ext cx="342900" cy="346227"/>
          </a:xfrm>
          <a:prstGeom prst="straightConnector1">
            <a:avLst/>
          </a:prstGeom>
          <a:ln w="57150">
            <a:headEnd type="none" w="med" len="sm"/>
            <a:tailEnd type="triangl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8839200" y="2853898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𝒘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9200" y="2853898"/>
                <a:ext cx="45720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/>
              <p:cNvSpPr txBox="1"/>
              <p:nvPr/>
            </p:nvSpPr>
            <p:spPr>
              <a:xfrm>
                <a:off x="8515350" y="3429000"/>
                <a:ext cx="4572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𝒙</m:t>
                          </m:r>
                        </m:e>
                        <m:sub>
                          <m: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𝒌</m:t>
                          </m:r>
                        </m:sub>
                      </m:sSub>
                    </m:oMath>
                  </m:oMathPara>
                </a14:m>
                <a:endParaRPr kumimoji="0" 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3" name="TextBox 6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50" y="3429000"/>
                <a:ext cx="45720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4" name="Plus 63"/>
          <p:cNvSpPr/>
          <p:nvPr/>
        </p:nvSpPr>
        <p:spPr>
          <a:xfrm>
            <a:off x="8484326" y="3314213"/>
            <a:ext cx="252000" cy="252000"/>
          </a:xfrm>
          <a:prstGeom prst="mathPlus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1845314" y="2590800"/>
                <a:ext cx="3397662" cy="338554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multiscale dictionary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=1…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𝑀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14" y="2590800"/>
                <a:ext cx="3397662" cy="338554"/>
              </a:xfrm>
              <a:prstGeom prst="rect">
                <a:avLst/>
              </a:prstGeom>
              <a:blipFill>
                <a:blip r:embed="rId9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2" name="Group 41"/>
          <p:cNvGrpSpPr/>
          <p:nvPr/>
        </p:nvGrpSpPr>
        <p:grpSpPr>
          <a:xfrm>
            <a:off x="2133600" y="2942704"/>
            <a:ext cx="3043324" cy="2517570"/>
            <a:chOff x="4474657" y="3625430"/>
            <a:chExt cx="3043324" cy="2517570"/>
          </a:xfrm>
        </p:grpSpPr>
        <p:grpSp>
          <p:nvGrpSpPr>
            <p:cNvPr id="43" name="Group 42"/>
            <p:cNvGrpSpPr/>
            <p:nvPr/>
          </p:nvGrpSpPr>
          <p:grpSpPr>
            <a:xfrm>
              <a:off x="4474657" y="3988723"/>
              <a:ext cx="1697273" cy="1697273"/>
              <a:chOff x="4746543" y="4690221"/>
              <a:chExt cx="1697273" cy="1697273"/>
            </a:xfrm>
          </p:grpSpPr>
          <p:sp>
            <p:nvSpPr>
              <p:cNvPr id="52" name="Rectangle 51"/>
              <p:cNvSpPr/>
              <p:nvPr/>
            </p:nvSpPr>
            <p:spPr>
              <a:xfrm>
                <a:off x="4746543" y="4690221"/>
                <a:ext cx="1697273" cy="1697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65" name="Picture 3"/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543" y="4690221"/>
                <a:ext cx="1697273" cy="1697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4" name="Group 43"/>
            <p:cNvGrpSpPr/>
            <p:nvPr/>
          </p:nvGrpSpPr>
          <p:grpSpPr>
            <a:xfrm>
              <a:off x="5072140" y="4445726"/>
              <a:ext cx="1697274" cy="1697274"/>
              <a:chOff x="7162799" y="4250675"/>
              <a:chExt cx="1697274" cy="1697274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7162799" y="4250675"/>
                <a:ext cx="1697273" cy="1697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4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2800" y="4250676"/>
                <a:ext cx="1697273" cy="1697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5562600" y="3625430"/>
                  <a:ext cx="11755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scale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3625430"/>
                  <a:ext cx="1175580" cy="338554"/>
                </a:xfrm>
                <a:prstGeom prst="rect">
                  <a:avLst/>
                </a:prstGeom>
                <a:blipFill rotWithShape="1">
                  <a:blip r:embed="rId18"/>
                  <a:stretch>
                    <a:fillRect t="-5455" b="-236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TextBox 45"/>
                <p:cNvSpPr txBox="1"/>
                <p:nvPr/>
              </p:nvSpPr>
              <p:spPr>
                <a:xfrm rot="21062511">
                  <a:off x="7036594" y="4472864"/>
                  <a:ext cx="4813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⋱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2511">
                  <a:off x="7036594" y="4472864"/>
                  <a:ext cx="481387" cy="369332"/>
                </a:xfrm>
                <a:prstGeom prst="rect">
                  <a:avLst/>
                </a:prstGeom>
                <a:blipFill rotWithShape="1"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TextBox 46"/>
                <p:cNvSpPr txBox="1"/>
                <p:nvPr/>
              </p:nvSpPr>
              <p:spPr>
                <a:xfrm>
                  <a:off x="6240000" y="4109392"/>
                  <a:ext cx="11755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scale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7" name="TextBox 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000" y="4109392"/>
                  <a:ext cx="1175580" cy="338554"/>
                </a:xfrm>
                <a:prstGeom prst="rect">
                  <a:avLst/>
                </a:prstGeom>
                <a:blipFill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itle 2"/>
              <p:cNvSpPr txBox="1">
                <a:spLocks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Representation of displacements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𝑢</m:t>
                    </m:r>
                    <m:r>
                      <a:rPr kumimoji="0" lang="en-US" sz="28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≜ </m:t>
                    </m:r>
                    <m:sSup>
                      <m:sSupPr>
                        <m:ctrlPr>
                          <a:rPr kumimoji="0" lang="en-GB" sz="2800" b="0" i="1" u="none" strike="noStrike" kern="1200" cap="none" spc="-150" normalizeH="0" baseline="0" noProof="0" dirty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kumimoji="0" lang="en-GB" sz="2800" b="0" i="1" u="none" strike="noStrike" kern="1200" cap="none" spc="-150" normalizeH="0" baseline="0" noProof="0" dirty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𝜓</m:t>
                        </m:r>
                      </m:e>
                      <m:sup>
                        <m:r>
                          <a:rPr kumimoji="0" lang="en-GB" sz="2800" b="0" i="1" u="none" strike="noStrike" kern="1200" cap="none" spc="-150" normalizeH="0" baseline="0" noProof="0" dirty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−1</m:t>
                        </m:r>
                      </m:sup>
                    </m:sSup>
                    <m:r>
                      <a:rPr kumimoji="0" lang="en-GB" sz="28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  <m:r>
                      <a:rPr kumimoji="0" lang="en-GB" sz="28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𝐼𝑑</m:t>
                    </m:r>
                  </m:oMath>
                </a14:m>
                <a:endParaRPr kumimoji="0" 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1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  <a:blipFill>
                <a:blip r:embed="rId21"/>
                <a:stretch>
                  <a:fillRect l="-1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762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1" grpId="0"/>
      <p:bldP spid="35" grpId="0"/>
      <p:bldP spid="63" grpId="0"/>
      <p:bldP spid="64" grpId="0" animBg="1"/>
      <p:bldP spid="4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59"/>
          <p:cNvSpPr txBox="1"/>
          <p:nvPr/>
        </p:nvSpPr>
        <p:spPr>
          <a:xfrm>
            <a:off x="722489" y="6213008"/>
            <a:ext cx="10833196" cy="408623"/>
          </a:xfrm>
          <a:prstGeom prst="roundRect">
            <a:avLst/>
          </a:prstGeom>
          <a:gradFill flip="none" rotWithShape="1">
            <a:gsLst>
              <a:gs pos="49592">
                <a:schemeClr val="tx2"/>
              </a:gs>
              <a:gs pos="16000">
                <a:schemeClr val="tx2"/>
              </a:gs>
              <a:gs pos="84000">
                <a:schemeClr val="tx2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Principled strategy to automatically select the best (local) scale?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6667500" y="1744275"/>
            <a:ext cx="3810000" cy="3452304"/>
            <a:chOff x="5143500" y="1744275"/>
            <a:chExt cx="3810000" cy="3452304"/>
          </a:xfrm>
        </p:grpSpPr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43500" y="1744275"/>
              <a:ext cx="3810000" cy="3452304"/>
            </a:xfrm>
            <a:prstGeom prst="rect">
              <a:avLst/>
            </a:prstGeom>
          </p:spPr>
        </p:pic>
        <p:cxnSp>
          <p:nvCxnSpPr>
            <p:cNvPr id="34" name="Straight Arrow Connector 33"/>
            <p:cNvCxnSpPr/>
            <p:nvPr/>
          </p:nvCxnSpPr>
          <p:spPr>
            <a:xfrm flipV="1">
              <a:off x="7048500" y="3124200"/>
              <a:ext cx="342900" cy="346227"/>
            </a:xfrm>
            <a:prstGeom prst="straightConnector1">
              <a:avLst/>
            </a:prstGeom>
            <a:ln w="57150">
              <a:headEnd type="none" w="med" len="sm"/>
              <a:tailEnd type="triangle" w="med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/>
                <p:cNvSpPr txBox="1"/>
                <p:nvPr/>
              </p:nvSpPr>
              <p:spPr>
                <a:xfrm>
                  <a:off x="7315200" y="2853898"/>
                  <a:ext cx="457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5" name="TextBox 3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15200" y="2853898"/>
                  <a:ext cx="457200" cy="369332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6991350" y="3429000"/>
                  <a:ext cx="457200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𝒙</m:t>
                            </m:r>
                          </m:e>
                          <m:sub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𝒌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1350" y="3429000"/>
                  <a:ext cx="457200" cy="369332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4" name="Plus 63"/>
            <p:cNvSpPr/>
            <p:nvPr/>
          </p:nvSpPr>
          <p:spPr>
            <a:xfrm>
              <a:off x="6960326" y="3314213"/>
              <a:ext cx="252000" cy="252000"/>
            </a:xfrm>
            <a:prstGeom prst="mathPlus">
              <a:avLst/>
            </a:prstGeom>
            <a:solidFill>
              <a:schemeClr val="tx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324640" y="3023401"/>
            <a:ext cx="2438282" cy="2506339"/>
            <a:chOff x="3800640" y="3276600"/>
            <a:chExt cx="2438282" cy="2506339"/>
          </a:xfrm>
        </p:grpSpPr>
        <p:pic>
          <p:nvPicPr>
            <p:cNvPr id="66" name="Picture 65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0640" y="3276600"/>
              <a:ext cx="2438282" cy="2167785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4191000" y="5444385"/>
              <a:ext cx="1752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original image</a:t>
              </a:r>
            </a:p>
          </p:txBody>
        </p:sp>
      </p:grpSp>
      <p:sp>
        <p:nvSpPr>
          <p:cNvPr id="79" name="Oval 78"/>
          <p:cNvSpPr>
            <a:spLocks noChangeAspect="1"/>
          </p:cNvSpPr>
          <p:nvPr/>
        </p:nvSpPr>
        <p:spPr>
          <a:xfrm>
            <a:off x="6301940" y="3774610"/>
            <a:ext cx="479860" cy="46799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6519848" y="3288275"/>
            <a:ext cx="479860" cy="46799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5029200" y="1403358"/>
                <a:ext cx="221977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𝑢</m:t>
                      </m:r>
                      <m:d>
                        <m:dPr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𝑥</m:t>
                          </m:r>
                        </m:e>
                      </m:d>
                      <m:r>
                        <a:rPr kumimoji="0" lang="fr-FR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fr-FR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𝜙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sSub>
                            <m:sSubPr>
                              <m:ctrlP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𝑤</m:t>
                              </m:r>
                            </m:e>
                            <m:sub>
                              <m:r>
                                <a:rPr kumimoji="0" lang="fr-FR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9200" y="1403358"/>
                <a:ext cx="2219774" cy="7645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/>
              <p:cNvSpPr txBox="1"/>
              <p:nvPr/>
            </p:nvSpPr>
            <p:spPr>
              <a:xfrm>
                <a:off x="1845314" y="2592326"/>
                <a:ext cx="3397662" cy="338554"/>
              </a:xfrm>
              <a:prstGeom prst="rect">
                <a:avLst/>
              </a:prstGeom>
              <a:solidFill>
                <a:schemeClr val="tx2"/>
              </a:solidFill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multiscale dictionary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FFFF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</m:ctrlPr>
                              </m:sSubPr>
                              <m:e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kumimoji="0" lang="en-US" sz="16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FFFF"/>
                                    </a:solidFill>
                                    <a:effectLst/>
                                    <a:uLnTx/>
                                    <a:uFillTx/>
                                    <a:latin typeface="Cambria Math"/>
                                    <a:ea typeface="+mn-ea"/>
                                    <a:cs typeface="+mn-cs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=1…</m:t>
                        </m:r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FFFF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𝑀</m:t>
                        </m:r>
                      </m:sub>
                    </m:sSub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5314" y="2592326"/>
                <a:ext cx="3397662" cy="338554"/>
              </a:xfrm>
              <a:prstGeom prst="rect">
                <a:avLst/>
              </a:prstGeom>
              <a:blipFill>
                <a:blip r:embed="rId17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/>
          <p:cNvGrpSpPr/>
          <p:nvPr/>
        </p:nvGrpSpPr>
        <p:grpSpPr>
          <a:xfrm>
            <a:off x="2133600" y="2944230"/>
            <a:ext cx="3043324" cy="2517570"/>
            <a:chOff x="4474657" y="3625430"/>
            <a:chExt cx="3043324" cy="2517570"/>
          </a:xfrm>
        </p:grpSpPr>
        <p:grpSp>
          <p:nvGrpSpPr>
            <p:cNvPr id="41" name="Group 40"/>
            <p:cNvGrpSpPr/>
            <p:nvPr/>
          </p:nvGrpSpPr>
          <p:grpSpPr>
            <a:xfrm>
              <a:off x="4474657" y="3988723"/>
              <a:ext cx="1697273" cy="1697273"/>
              <a:chOff x="4746543" y="4690221"/>
              <a:chExt cx="1697273" cy="1697273"/>
            </a:xfrm>
          </p:grpSpPr>
          <p:sp>
            <p:nvSpPr>
              <p:cNvPr id="48" name="Rectangle 47"/>
              <p:cNvSpPr/>
              <p:nvPr/>
            </p:nvSpPr>
            <p:spPr>
              <a:xfrm>
                <a:off x="4746543" y="4690221"/>
                <a:ext cx="1697273" cy="1697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46543" y="4690221"/>
                <a:ext cx="1697273" cy="1697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42" name="Group 41"/>
            <p:cNvGrpSpPr/>
            <p:nvPr/>
          </p:nvGrpSpPr>
          <p:grpSpPr>
            <a:xfrm>
              <a:off x="5072140" y="4445726"/>
              <a:ext cx="1697274" cy="1697274"/>
              <a:chOff x="7162799" y="4250675"/>
              <a:chExt cx="1697274" cy="1697274"/>
            </a:xfrm>
          </p:grpSpPr>
          <p:sp>
            <p:nvSpPr>
              <p:cNvPr id="46" name="Rectangle 45"/>
              <p:cNvSpPr/>
              <p:nvPr/>
            </p:nvSpPr>
            <p:spPr>
              <a:xfrm>
                <a:off x="7162799" y="4250675"/>
                <a:ext cx="1697273" cy="169727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pic>
            <p:nvPicPr>
              <p:cNvPr id="47" name="Picture 4"/>
              <p:cNvPicPr>
                <a:picLocks noChangeAspect="1" noChangeArrowheads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162800" y="4250676"/>
                <a:ext cx="1697273" cy="16972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5562600" y="3625430"/>
                  <a:ext cx="11755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scale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6" name="TextBox 5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62600" y="3625430"/>
                  <a:ext cx="1175580" cy="338554"/>
                </a:xfrm>
                <a:prstGeom prst="rect">
                  <a:avLst/>
                </a:prstGeom>
                <a:blipFill rotWithShape="1">
                  <a:blip r:embed="rId20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 rot="21062511">
                  <a:off x="7036594" y="4472864"/>
                  <a:ext cx="48138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⋱</m:t>
                        </m:r>
                      </m:oMath>
                    </m:oMathPara>
                  </a14:m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7" name="TextBox 5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62511">
                  <a:off x="7036594" y="4472864"/>
                  <a:ext cx="481387" cy="369332"/>
                </a:xfrm>
                <a:prstGeom prst="rect">
                  <a:avLst/>
                </a:prstGeom>
                <a:blipFill rotWithShape="1"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/>
                <p:cNvSpPr txBox="1"/>
                <p:nvPr/>
              </p:nvSpPr>
              <p:spPr>
                <a:xfrm>
                  <a:off x="6240000" y="4109392"/>
                  <a:ext cx="1175580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scale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Σ</m:t>
                          </m:r>
                        </m:e>
                        <m:sub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45" name="TextBox 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240000" y="4109392"/>
                  <a:ext cx="1175580" cy="338554"/>
                </a:xfrm>
                <a:prstGeom prst="rect">
                  <a:avLst/>
                </a:prstGeom>
                <a:blipFill>
                  <a:blip r:embed="rId22"/>
                  <a:stretch>
                    <a:fillRect t="-5357" b="-21429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2" name="TextBox 51"/>
          <p:cNvSpPr txBox="1"/>
          <p:nvPr/>
        </p:nvSpPr>
        <p:spPr>
          <a:xfrm>
            <a:off x="5324641" y="2590800"/>
            <a:ext cx="4962359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why multiscale?</a:t>
            </a:r>
          </a:p>
        </p:txBody>
      </p:sp>
      <p:sp>
        <p:nvSpPr>
          <p:cNvPr id="68" name="Oval 67"/>
          <p:cNvSpPr/>
          <p:nvPr/>
        </p:nvSpPr>
        <p:spPr>
          <a:xfrm>
            <a:off x="7010401" y="4318801"/>
            <a:ext cx="738247" cy="719985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9" name="Oval 68"/>
          <p:cNvSpPr/>
          <p:nvPr/>
        </p:nvSpPr>
        <p:spPr>
          <a:xfrm>
            <a:off x="6710302" y="3620176"/>
            <a:ext cx="144000" cy="14400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0" name="Oval 69"/>
          <p:cNvSpPr/>
          <p:nvPr/>
        </p:nvSpPr>
        <p:spPr>
          <a:xfrm>
            <a:off x="6858000" y="3641400"/>
            <a:ext cx="144000" cy="14400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1" name="Oval 70"/>
          <p:cNvSpPr/>
          <p:nvPr/>
        </p:nvSpPr>
        <p:spPr>
          <a:xfrm>
            <a:off x="6553200" y="3717600"/>
            <a:ext cx="144000" cy="14400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3" name="Oval 72"/>
          <p:cNvSpPr/>
          <p:nvPr/>
        </p:nvSpPr>
        <p:spPr>
          <a:xfrm>
            <a:off x="6858000" y="4022400"/>
            <a:ext cx="144000" cy="14400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7" name="Oval 76"/>
          <p:cNvSpPr/>
          <p:nvPr/>
        </p:nvSpPr>
        <p:spPr>
          <a:xfrm>
            <a:off x="6576954" y="4471201"/>
            <a:ext cx="738247" cy="719985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0" name="Oval 79"/>
          <p:cNvSpPr>
            <a:spLocks noChangeAspect="1"/>
          </p:cNvSpPr>
          <p:nvPr/>
        </p:nvSpPr>
        <p:spPr>
          <a:xfrm>
            <a:off x="6400800" y="4155610"/>
            <a:ext cx="479860" cy="467990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7841098" y="3023401"/>
            <a:ext cx="2445902" cy="2507327"/>
            <a:chOff x="6317098" y="3276600"/>
            <a:chExt cx="2445902" cy="2507327"/>
          </a:xfrm>
        </p:grpSpPr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098" y="3276600"/>
              <a:ext cx="2445902" cy="2167785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477000" y="5445373"/>
              <a:ext cx="2133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“structured” content</a:t>
              </a:r>
            </a:p>
          </p:txBody>
        </p:sp>
      </p:grpSp>
      <p:sp>
        <p:nvSpPr>
          <p:cNvPr id="78" name="Oval 77"/>
          <p:cNvSpPr/>
          <p:nvPr/>
        </p:nvSpPr>
        <p:spPr>
          <a:xfrm>
            <a:off x="7102852" y="3446416"/>
            <a:ext cx="738247" cy="719985"/>
          </a:xfrm>
          <a:prstGeom prst="ellipse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2" name="Oval 71"/>
          <p:cNvSpPr/>
          <p:nvPr/>
        </p:nvSpPr>
        <p:spPr>
          <a:xfrm>
            <a:off x="7018800" y="3870000"/>
            <a:ext cx="144000" cy="144000"/>
          </a:xfrm>
          <a:prstGeom prst="ellipse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61487" y="255796"/>
            <a:ext cx="1920406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itle 2"/>
              <p:cNvSpPr txBox="1">
                <a:spLocks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Representation of displacements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𝑢</m:t>
                    </m:r>
                    <m:r>
                      <a:rPr kumimoji="0" lang="en-US" sz="28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≜ </m:t>
                    </m:r>
                    <m:sSup>
                      <m:sSupPr>
                        <m:ctrlPr>
                          <a:rPr kumimoji="0" lang="en-GB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pPr>
                      <m:e>
                        <m:r>
                          <a:rPr kumimoji="0" lang="en-GB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𝜓</m:t>
                        </m:r>
                      </m:e>
                      <m:sup>
                        <m:r>
                          <a:rPr kumimoji="0" lang="en-GB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−1</m:t>
                        </m:r>
                      </m:sup>
                    </m:sSup>
                    <m:r>
                      <a:rPr kumimoji="0" lang="en-GB" sz="28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−</m:t>
                    </m:r>
                    <m:r>
                      <a:rPr kumimoji="0" lang="en-GB" sz="28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j-ea"/>
                        <a:cs typeface="+mj-cs"/>
                      </a:rPr>
                      <m:t>𝐼𝑑</m:t>
                    </m:r>
                  </m:oMath>
                </a14:m>
                <a:endParaRPr kumimoji="0" lang="en-US" sz="2800" b="1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59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  <a:blipFill>
                <a:blip r:embed="rId25"/>
                <a:stretch>
                  <a:fillRect l="-1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5455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0.00046 L 0.0375 -0.2838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75" y="-1416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7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79" grpId="0" animBg="1"/>
      <p:bldP spid="81" grpId="0" animBg="1"/>
      <p:bldP spid="52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77" grpId="0" animBg="1"/>
      <p:bldP spid="80" grpId="0" animBg="1"/>
      <p:bldP spid="78" grpId="0" animBg="1"/>
      <p:bldP spid="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325" y="3831954"/>
            <a:ext cx="4349688" cy="151510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31" y="2924590"/>
            <a:ext cx="1188323" cy="1271811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3548" y="1870167"/>
            <a:ext cx="3115199" cy="16764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446" y="1870167"/>
            <a:ext cx="3077059" cy="1753131"/>
          </a:xfrm>
          <a:prstGeom prst="rect">
            <a:avLst/>
          </a:prstGeom>
        </p:spPr>
      </p:pic>
      <p:sp>
        <p:nvSpPr>
          <p:cNvPr id="21" name="ZoneTexte 17"/>
          <p:cNvSpPr txBox="1"/>
          <p:nvPr/>
        </p:nvSpPr>
        <p:spPr>
          <a:xfrm>
            <a:off x="448443" y="3646790"/>
            <a:ext cx="27370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L1/L2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regularization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registration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Shi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Sparse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FFD (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2013)</a:t>
            </a:r>
          </a:p>
        </p:txBody>
      </p:sp>
      <p:sp>
        <p:nvSpPr>
          <p:cNvPr id="22" name="ZoneTexte 17"/>
          <p:cNvSpPr txBox="1"/>
          <p:nvPr/>
        </p:nvSpPr>
        <p:spPr>
          <a:xfrm>
            <a:off x="4177001" y="5268728"/>
            <a:ext cx="3685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Hierarchical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structured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sparsity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fMRI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CART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Jenatton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(SIIMS 2012)</a:t>
            </a:r>
          </a:p>
        </p:txBody>
      </p:sp>
      <p:sp>
        <p:nvSpPr>
          <p:cNvPr id="23" name="ZoneTexte 17"/>
          <p:cNvSpPr txBox="1"/>
          <p:nvPr/>
        </p:nvSpPr>
        <p:spPr>
          <a:xfrm>
            <a:off x="3355505" y="1879561"/>
            <a:ext cx="1528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k-support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norms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fMRI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CART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Belilovsky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(CMIG 2015)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58" b="69698"/>
          <a:stretch/>
        </p:blipFill>
        <p:spPr>
          <a:xfrm>
            <a:off x="106850" y="4274236"/>
            <a:ext cx="3382107" cy="939337"/>
          </a:xfrm>
          <a:prstGeom prst="rect">
            <a:avLst/>
          </a:prstGeom>
        </p:spPr>
      </p:pic>
      <p:sp>
        <p:nvSpPr>
          <p:cNvPr id="26" name="ZoneTexte 17"/>
          <p:cNvSpPr txBox="1"/>
          <p:nvPr/>
        </p:nvSpPr>
        <p:spPr>
          <a:xfrm>
            <a:off x="199442" y="5197970"/>
            <a:ext cx="32907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L1/L2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regularization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brain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prediction</a:t>
            </a:r>
            <a:endParaRPr kumimoji="0" lang="fr-FR" sz="1200" b="0" i="1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Grosenick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GraphNet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NeuroImage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2013)</a:t>
            </a:r>
          </a:p>
        </p:txBody>
      </p:sp>
      <p:sp>
        <p:nvSpPr>
          <p:cNvPr id="18" name="Title 2"/>
          <p:cNvSpPr txBox="1">
            <a:spLocks/>
          </p:cNvSpPr>
          <p:nvPr/>
        </p:nvSpPr>
        <p:spPr>
          <a:xfrm>
            <a:off x="278446" y="73361"/>
            <a:ext cx="9517404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Sparse structured priors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in medical imaging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4469" y="1701766"/>
            <a:ext cx="3428999" cy="1123018"/>
          </a:xfrm>
          <a:prstGeom prst="rect">
            <a:avLst/>
          </a:prstGeom>
        </p:spPr>
      </p:pic>
      <p:sp>
        <p:nvSpPr>
          <p:cNvPr id="29" name="ZoneTexte 17"/>
          <p:cNvSpPr txBox="1"/>
          <p:nvPr/>
        </p:nvSpPr>
        <p:spPr>
          <a:xfrm>
            <a:off x="8424468" y="2824785"/>
            <a:ext cx="3424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Structured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Gaussian-Gaussian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mixture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prior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for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Bayesian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logistic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van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Gerven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NeuroImage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2010)</a:t>
            </a: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249" y="3580630"/>
            <a:ext cx="2743200" cy="1632943"/>
          </a:xfrm>
          <a:prstGeom prst="rect">
            <a:avLst/>
          </a:prstGeom>
        </p:spPr>
      </p:pic>
      <p:sp>
        <p:nvSpPr>
          <p:cNvPr id="31" name="ZoneTexte 17"/>
          <p:cNvSpPr txBox="1"/>
          <p:nvPr/>
        </p:nvSpPr>
        <p:spPr>
          <a:xfrm>
            <a:off x="8096448" y="5206850"/>
            <a:ext cx="411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Structured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sparse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Bayes/ARD for classification &amp; regression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Sabuncu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</a:t>
            </a:r>
            <a:r>
              <a:rPr kumimoji="0" lang="fr-FR" sz="1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RVoxM</a:t>
            </a: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(TMI 2012)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99604" y="1575155"/>
            <a:ext cx="8012409" cy="4191000"/>
          </a:xfrm>
          <a:prstGeom prst="roundRect">
            <a:avLst>
              <a:gd name="adj" fmla="val 2538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98700" y="1332845"/>
            <a:ext cx="6110928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Convex norms (weakly sparse): Elastic Net &amp; extensions</a:t>
            </a:r>
          </a:p>
        </p:txBody>
      </p:sp>
      <p:sp>
        <p:nvSpPr>
          <p:cNvPr id="32" name="Rounded Rectangle 26"/>
          <p:cNvSpPr/>
          <p:nvPr/>
        </p:nvSpPr>
        <p:spPr>
          <a:xfrm>
            <a:off x="8166781" y="1582770"/>
            <a:ext cx="3912439" cy="4191000"/>
          </a:xfrm>
          <a:prstGeom prst="roundRect">
            <a:avLst>
              <a:gd name="adj" fmla="val 2538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735836" y="1332844"/>
            <a:ext cx="2774328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Bayesian priors &amp; ARD</a:t>
            </a:r>
          </a:p>
        </p:txBody>
      </p:sp>
    </p:spTree>
    <p:extLst>
      <p:ext uri="{BB962C8B-B14F-4D97-AF65-F5344CB8AC3E}">
        <p14:creationId xmlns:p14="http://schemas.microsoft.com/office/powerpoint/2010/main" val="92622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35512" y="2546899"/>
                <a:ext cx="5879888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e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𝐑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func>
                        <m:func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fr-FR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𝐑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acc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5512" y="2546899"/>
                <a:ext cx="5879888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itle 2"/>
              <p:cNvSpPr txBox="1">
                <a:spLocks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Sparsity- and smoothness-inducing prior </a:t>
                </a: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on transformation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8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  <a:blipFill>
                <a:blip r:embed="rId5"/>
                <a:stretch>
                  <a:fillRect l="-1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918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3.33333E-6 -6.35838E-7 L -3.33333E-6 -0.16647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832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84498" y="1418772"/>
                <a:ext cx="5780288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e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𝐑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func>
                        <m:func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fr-FR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𝐑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acc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498" y="1418772"/>
                <a:ext cx="5780288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7"/>
          <p:cNvSpPr txBox="1"/>
          <p:nvPr/>
        </p:nvSpPr>
        <p:spPr>
          <a:xfrm>
            <a:off x="9454937" y="6598511"/>
            <a:ext cx="2737063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Ashburner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(2013)</a:t>
            </a:r>
          </a:p>
        </p:txBody>
      </p:sp>
      <p:sp>
        <p:nvSpPr>
          <p:cNvPr id="19" name="Accolade ouvrante 41"/>
          <p:cNvSpPr/>
          <p:nvPr/>
        </p:nvSpPr>
        <p:spPr>
          <a:xfrm rot="16200000">
            <a:off x="6027790" y="1604248"/>
            <a:ext cx="187594" cy="1828800"/>
          </a:xfrm>
          <a:prstGeom prst="leftBrace">
            <a:avLst/>
          </a:prstGeom>
          <a:ln w="28575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42"/>
              <p:cNvSpPr txBox="1"/>
              <p:nvPr/>
            </p:nvSpPr>
            <p:spPr>
              <a:xfrm>
                <a:off x="5072854" y="2619636"/>
                <a:ext cx="2097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smoothing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𝐑</m:t>
                    </m:r>
                  </m:oMath>
                </a14:m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structured</a:t>
                </a: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matrix</a:t>
                </a:r>
              </a:p>
            </p:txBody>
          </p:sp>
        </mc:Choice>
        <mc:Fallback xmlns="">
          <p:sp>
            <p:nvSpPr>
              <p:cNvPr id="20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854" y="2619636"/>
                <a:ext cx="20974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/>
          <p:cNvGrpSpPr/>
          <p:nvPr/>
        </p:nvGrpSpPr>
        <p:grpSpPr>
          <a:xfrm>
            <a:off x="4146234" y="3844835"/>
            <a:ext cx="3779815" cy="2531141"/>
            <a:chOff x="2684708" y="3810000"/>
            <a:chExt cx="3779815" cy="2531141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4708" y="3810000"/>
              <a:ext cx="1873567" cy="206359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4401" y="3810000"/>
              <a:ext cx="1873567" cy="206359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/>
                <p:cNvSpPr txBox="1"/>
                <p:nvPr/>
              </p:nvSpPr>
              <p:spPr>
                <a:xfrm>
                  <a:off x="2684708" y="5756366"/>
                  <a:ext cx="18735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elastic membrane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𝐷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=</m:t>
                        </m:r>
                        <m:r>
                          <a:rPr kumimoji="0" lang="en-US" sz="1600" b="0" i="0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𝛻</m:t>
                        </m:r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" name="TextBox 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84708" y="5756366"/>
                  <a:ext cx="1873567" cy="584775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/>
                <p:cNvSpPr txBox="1"/>
                <p:nvPr/>
              </p:nvSpPr>
              <p:spPr>
                <a:xfrm>
                  <a:off x="4590956" y="5756366"/>
                  <a:ext cx="1873567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00" b="0" i="1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thin plate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𝐷</m:t>
                        </m:r>
                        <m:r>
                          <a:rPr kumimoji="0" lang="en-US" sz="16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sz="1600" b="0" i="1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𝛻</m:t>
                            </m:r>
                          </m:e>
                          <m:sup>
                            <m:r>
                              <a:rPr kumimoji="0" lang="en-US" sz="1600" b="0" i="0" u="none" strike="noStrike" kern="1200" cap="none" spc="0" normalizeH="0" baseline="0" noProof="0" dirty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4" name="TextBox 2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90956" y="5756366"/>
                  <a:ext cx="1873567" cy="584775"/>
                </a:xfrm>
                <a:prstGeom prst="rect">
                  <a:avLst/>
                </a:prstGeom>
                <a:blipFill rotWithShape="1">
                  <a:blip r:embed="rId13"/>
                  <a:stretch>
                    <a:fillRect t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/>
              <p:cNvSpPr txBox="1"/>
              <p:nvPr/>
            </p:nvSpPr>
            <p:spPr>
              <a:xfrm>
                <a:off x="4953000" y="3581400"/>
                <a:ext cx="21932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8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𝐑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𝑘𝑙</m:t>
                          </m:r>
                        </m:sub>
                      </m:sSub>
                      <m:r>
                        <a:rPr kumimoji="0" lang="en-US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〈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𝐷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𝐷</m:t>
                      </m:r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𝜙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𝑙</m:t>
                          </m:r>
                        </m:sub>
                      </m:sSub>
                      <m:r>
                        <a:rPr kumimoji="0" lang="en-US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〉</m:t>
                      </m:r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0" y="3581400"/>
                <a:ext cx="2193286" cy="369332"/>
              </a:xfrm>
              <a:prstGeom prst="rect">
                <a:avLst/>
              </a:prstGeom>
              <a:blipFill>
                <a:blip r:embed="rId1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26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itle 2"/>
              <p:cNvSpPr txBox="1">
                <a:spLocks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Sparsity- and smoothness-inducing prior </a:t>
                </a: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on transformation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28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  <a:blipFill>
                <a:blip r:embed="rId16"/>
                <a:stretch>
                  <a:fillRect l="-1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11325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2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84498" y="1418772"/>
                <a:ext cx="5780288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e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𝐑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func>
                        <m:func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fr-FR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𝐑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acc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498" y="1418772"/>
                <a:ext cx="5780288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ZoneTexte 17"/>
          <p:cNvSpPr txBox="1"/>
          <p:nvPr/>
        </p:nvSpPr>
        <p:spPr>
          <a:xfrm>
            <a:off x="9398268" y="6383152"/>
            <a:ext cx="2737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Mitchell and </a:t>
            </a: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Beauchamp’s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Spike &amp; </a:t>
            </a: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Slab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(1988)</a:t>
            </a:r>
          </a:p>
        </p:txBody>
      </p:sp>
      <p:sp>
        <p:nvSpPr>
          <p:cNvPr id="18" name="Accolade ouvrante 40"/>
          <p:cNvSpPr/>
          <p:nvPr/>
        </p:nvSpPr>
        <p:spPr>
          <a:xfrm rot="16200000">
            <a:off x="7813045" y="1700043"/>
            <a:ext cx="187596" cy="1637211"/>
          </a:xfrm>
          <a:prstGeom prst="leftBrace">
            <a:avLst/>
          </a:prstGeom>
          <a:ln w="28575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Accolade ouvrante 41"/>
          <p:cNvSpPr/>
          <p:nvPr/>
        </p:nvSpPr>
        <p:spPr>
          <a:xfrm rot="16200000">
            <a:off x="6027790" y="1604248"/>
            <a:ext cx="187594" cy="1828800"/>
          </a:xfrm>
          <a:prstGeom prst="leftBrace">
            <a:avLst/>
          </a:prstGeom>
          <a:ln w="28575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42"/>
              <p:cNvSpPr txBox="1"/>
              <p:nvPr/>
            </p:nvSpPr>
            <p:spPr>
              <a:xfrm>
                <a:off x="5072854" y="2619636"/>
                <a:ext cx="2097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smoothing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𝐑</m:t>
                    </m:r>
                  </m:oMath>
                </a14:m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structured</a:t>
                </a: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matrix</a:t>
                </a:r>
              </a:p>
            </p:txBody>
          </p:sp>
        </mc:Choice>
        <mc:Fallback xmlns="">
          <p:sp>
            <p:nvSpPr>
              <p:cNvPr id="20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854" y="2619636"/>
                <a:ext cx="20974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43"/>
              <p:cNvSpPr txBox="1"/>
              <p:nvPr/>
            </p:nvSpPr>
            <p:spPr>
              <a:xfrm>
                <a:off x="6721938" y="2626826"/>
                <a:ext cx="23698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sparsity </a:t>
                </a: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inducing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ℝ</m:t>
                      </m:r>
                    </m:oMath>
                  </m:oMathPara>
                </a14:m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38" y="2626826"/>
                <a:ext cx="2369811" cy="830997"/>
              </a:xfrm>
              <a:prstGeom prst="rect">
                <a:avLst/>
              </a:prstGeom>
              <a:blipFill>
                <a:blip r:embed="rId5"/>
                <a:stretch>
                  <a:fillRect t="-2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837908"/>
            <a:ext cx="3241437" cy="2791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67201" y="3631475"/>
                <a:ext cx="2819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𝝀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𝐑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Bernoulli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f>
                      <m:fPr>
                        <m:type m:val="lin"/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3631475"/>
                <a:ext cx="2819399" cy="307777"/>
              </a:xfrm>
              <a:prstGeom prst="rect">
                <a:avLst/>
              </a:prstGeom>
              <a:blipFill>
                <a:blip r:embed="rId7"/>
                <a:stretch>
                  <a:fillRect t="-96000" r="-8855" b="-15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3" name="Group 32"/>
          <p:cNvGrpSpPr/>
          <p:nvPr/>
        </p:nvGrpSpPr>
        <p:grpSpPr>
          <a:xfrm>
            <a:off x="7142150" y="4372541"/>
            <a:ext cx="1160582" cy="1390859"/>
            <a:chOff x="5621218" y="4372540"/>
            <a:chExt cx="1160582" cy="1390859"/>
          </a:xfrm>
        </p:grpSpPr>
        <p:sp>
          <p:nvSpPr>
            <p:cNvPr id="34" name="Rectangle 33"/>
            <p:cNvSpPr/>
            <p:nvPr/>
          </p:nvSpPr>
          <p:spPr>
            <a:xfrm>
              <a:off x="5621218" y="4495800"/>
              <a:ext cx="117238" cy="1143000"/>
            </a:xfrm>
            <a:prstGeom prst="rect">
              <a:avLst/>
            </a:prstGeom>
            <a:gradFill rotWithShape="1">
              <a:gsLst>
                <a:gs pos="88000">
                  <a:srgbClr val="FFFF00"/>
                </a:gs>
                <a:gs pos="70000">
                  <a:srgbClr val="FCB72B"/>
                </a:gs>
                <a:gs pos="31000">
                  <a:srgbClr val="F79646"/>
                </a:gs>
                <a:gs pos="0">
                  <a:srgbClr val="FF0000"/>
                </a:gs>
                <a:gs pos="95000">
                  <a:srgbClr val="FFFFFF"/>
                </a:gs>
              </a:gsLst>
              <a:lin ang="16200000" scaled="0"/>
            </a:gra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38456" y="4372540"/>
              <a:ext cx="1043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738456" y="5486400"/>
              <a:ext cx="1043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</p:grpSp>
      <p:pic>
        <p:nvPicPr>
          <p:cNvPr id="37" name="Picture 3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itle 2"/>
              <p:cNvSpPr txBox="1">
                <a:spLocks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Sparsity- and smoothness-inducing prior </a:t>
                </a: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on transformation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8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  <a:blipFill>
                <a:blip r:embed="rId9"/>
                <a:stretch>
                  <a:fillRect l="-1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402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/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3084498" y="1418772"/>
                <a:ext cx="5780288" cy="9578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𝐰</m:t>
                          </m:r>
                        </m:e>
                        <m:e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𝜆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 </m:t>
                          </m:r>
                          <m:r>
                            <a:rPr kumimoji="0" lang="fr-FR" sz="2000" b="1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𝐑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,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𝒛</m:t>
                                  </m:r>
                                </m:e>
                                <m:sub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∝</m:t>
                      </m:r>
                      <m:func>
                        <m:funcPr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fr-FR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fr-FR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fPr>
                                <m:num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𝜆</m:t>
                                  </m:r>
                                </m:num>
                                <m:den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2</m:t>
                                  </m:r>
                                </m:den>
                              </m:f>
                              <m:sSup>
                                <m:sSupPr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fr-FR" sz="2000" b="1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kumimoji="0" lang="fr-FR" sz="2000" b="1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𝐑</m:t>
                              </m:r>
                              <m:r>
                                <a:rPr kumimoji="0" lang="fr-FR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  <m:r>
                        <a:rPr kumimoji="0" lang="fr-FR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⋅</m:t>
                      </m:r>
                      <m:nary>
                        <m:naryPr>
                          <m:chr m:val="∏"/>
                          <m:ctrl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fr-FR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kumimoji="0" 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kumimoji="0" lang="fr-FR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ea typeface="+mn-ea"/>
                                          <a:cs typeface="+mn-cs"/>
                                        </a:rPr>
                                        <m:t>𝛿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⃗"/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0</m:t>
                                          </m:r>
                                        </m:e>
                                      </m:acc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+mn-ea"/>
                                              <a:cs typeface="+mn-cs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kumimoji="0" lang="en-US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ea typeface="+mn-ea"/>
                                              <a:cs typeface="+mn-cs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sSub>
                                <m:sSubPr>
                                  <m:ctrlP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kumimoji="0" 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498" y="1418772"/>
                <a:ext cx="5780288" cy="9578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Accolade ouvrante 40"/>
          <p:cNvSpPr/>
          <p:nvPr/>
        </p:nvSpPr>
        <p:spPr>
          <a:xfrm rot="16200000">
            <a:off x="7813045" y="1700043"/>
            <a:ext cx="187596" cy="1637211"/>
          </a:xfrm>
          <a:prstGeom prst="leftBrace">
            <a:avLst/>
          </a:prstGeom>
          <a:ln w="28575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9" name="Accolade ouvrante 41"/>
          <p:cNvSpPr/>
          <p:nvPr/>
        </p:nvSpPr>
        <p:spPr>
          <a:xfrm rot="16200000">
            <a:off x="6027790" y="1604248"/>
            <a:ext cx="187594" cy="1828800"/>
          </a:xfrm>
          <a:prstGeom prst="leftBrace">
            <a:avLst/>
          </a:prstGeom>
          <a:ln w="28575">
            <a:solidFill>
              <a:schemeClr val="tx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ZoneTexte 42"/>
              <p:cNvSpPr txBox="1"/>
              <p:nvPr/>
            </p:nvSpPr>
            <p:spPr>
              <a:xfrm>
                <a:off x="5072854" y="2619636"/>
                <a:ext cx="209746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smoothing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fr-F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𝐑</m:t>
                    </m:r>
                  </m:oMath>
                </a14:m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structured</a:t>
                </a: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matrix</a:t>
                </a:r>
              </a:p>
            </p:txBody>
          </p:sp>
        </mc:Choice>
        <mc:Fallback xmlns="">
          <p:sp>
            <p:nvSpPr>
              <p:cNvPr id="20" name="ZoneTexte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2854" y="2619636"/>
                <a:ext cx="2097466" cy="584775"/>
              </a:xfrm>
              <a:prstGeom prst="rect">
                <a:avLst/>
              </a:prstGeom>
              <a:blipFill>
                <a:blip r:embed="rId4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ZoneTexte 43"/>
              <p:cNvSpPr txBox="1"/>
              <p:nvPr/>
            </p:nvSpPr>
            <p:spPr>
              <a:xfrm>
                <a:off x="6721938" y="2626826"/>
                <a:ext cx="236981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sparsity </a:t>
                </a:r>
                <a:r>
                  <a:rPr kumimoji="0" lang="fr-FR" sz="16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inducing</a:t>
                </a:r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1</m:t>
                      </m:r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=0</m:t>
                      </m:r>
                    </m:oMath>
                  </m:oMathPara>
                </a14:m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6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𝒛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0</m:t>
                      </m:r>
                      <m:r>
                        <a:rPr kumimoji="0" lang="fr-FR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⇒</m:t>
                      </m:r>
                      <m:sSub>
                        <m:sSubPr>
                          <m:ctrlP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b>
                          <m:r>
                            <a:rPr kumimoji="0" lang="fr-FR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𝑘</m:t>
                          </m:r>
                        </m:sub>
                      </m:sSub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ℝ</m:t>
                      </m:r>
                    </m:oMath>
                  </m:oMathPara>
                </a14:m>
                <a:endParaRPr kumimoji="0" lang="fr-FR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ZoneTexte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938" y="2626826"/>
                <a:ext cx="2369811" cy="830997"/>
              </a:xfrm>
              <a:prstGeom prst="rect">
                <a:avLst/>
              </a:prstGeom>
              <a:blipFill>
                <a:blip r:embed="rId5"/>
                <a:stretch>
                  <a:fillRect t="-220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1" y="3837908"/>
            <a:ext cx="3241437" cy="279149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4267201" y="3631475"/>
                <a:ext cx="281939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𝝀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,</m:t>
                    </m:r>
                    <m:r>
                      <a:rPr kumimoji="0" lang="en-US" sz="1400" b="1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𝐑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∼</m:t>
                    </m:r>
                    <m:r>
                      <m:rPr>
                        <m:sty m:val="p"/>
                      </m:rPr>
                      <a: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Bernoulli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f>
                      <m:fPr>
                        <m:type m:val="lin"/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fPr>
                      <m:num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1</m:t>
                        </m:r>
                      </m:num>
                      <m:den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2</m:t>
                        </m:r>
                      </m:den>
                    </m:f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1" y="3631475"/>
                <a:ext cx="2819399" cy="307777"/>
              </a:xfrm>
              <a:prstGeom prst="rect">
                <a:avLst/>
              </a:prstGeom>
              <a:blipFill>
                <a:blip r:embed="rId7"/>
                <a:stretch>
                  <a:fillRect t="-96000" r="-8855" b="-156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/>
          <p:cNvSpPr>
            <a:spLocks noChangeAspect="1"/>
          </p:cNvSpPr>
          <p:nvPr/>
        </p:nvSpPr>
        <p:spPr>
          <a:xfrm rot="2397806">
            <a:off x="4619975" y="4581087"/>
            <a:ext cx="2176370" cy="107203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Oval 22"/>
          <p:cNvSpPr/>
          <p:nvPr/>
        </p:nvSpPr>
        <p:spPr>
          <a:xfrm rot="2397806">
            <a:off x="5340083" y="4926442"/>
            <a:ext cx="698686" cy="365761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 rot="2397806">
            <a:off x="4214654" y="4383196"/>
            <a:ext cx="2980904" cy="1451695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2" name="Group 31"/>
          <p:cNvGrpSpPr/>
          <p:nvPr/>
        </p:nvGrpSpPr>
        <p:grpSpPr>
          <a:xfrm>
            <a:off x="7142150" y="4372541"/>
            <a:ext cx="1160582" cy="1390859"/>
            <a:chOff x="5621218" y="4372540"/>
            <a:chExt cx="1160582" cy="1390859"/>
          </a:xfrm>
        </p:grpSpPr>
        <p:sp>
          <p:nvSpPr>
            <p:cNvPr id="33" name="Rectangle 32"/>
            <p:cNvSpPr/>
            <p:nvPr/>
          </p:nvSpPr>
          <p:spPr>
            <a:xfrm>
              <a:off x="5621218" y="4495800"/>
              <a:ext cx="117238" cy="1143000"/>
            </a:xfrm>
            <a:prstGeom prst="rect">
              <a:avLst/>
            </a:prstGeom>
            <a:gradFill rotWithShape="1">
              <a:gsLst>
                <a:gs pos="88000">
                  <a:srgbClr val="FFFF00"/>
                </a:gs>
                <a:gs pos="70000">
                  <a:srgbClr val="FCB72B"/>
                </a:gs>
                <a:gs pos="31000">
                  <a:srgbClr val="F79646"/>
                </a:gs>
                <a:gs pos="0">
                  <a:srgbClr val="FF0000"/>
                </a:gs>
                <a:gs pos="95000">
                  <a:srgbClr val="FFFFFF"/>
                </a:gs>
              </a:gsLst>
              <a:lin ang="16200000" scaled="0"/>
            </a:gradFill>
            <a:ln w="12700" cap="flat" cmpd="sng" algn="ctr">
              <a:solidFill>
                <a:srgbClr val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738456" y="4372540"/>
              <a:ext cx="1043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High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5738456" y="5486400"/>
              <a:ext cx="104334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Low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proba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.</a:t>
              </a:r>
            </a:p>
          </p:txBody>
        </p:sp>
      </p:grpSp>
      <p:pic>
        <p:nvPicPr>
          <p:cNvPr id="36" name="Picture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itle 2"/>
              <p:cNvSpPr txBox="1">
                <a:spLocks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Sparsity- and smoothness-inducing prior </a:t>
                </a:r>
                <a:r>
                  <a:rPr kumimoji="0" lang="en-US" sz="2800" b="1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j-ea"/>
                    <a:cs typeface="+mj-cs"/>
                  </a:rPr>
                  <a:t>on transformation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𝑤</m:t>
                        </m:r>
                      </m:e>
                      <m:sub>
                        <m:r>
                          <a:rPr kumimoji="0" lang="en-US" sz="28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srgbClr val="44546A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𝑘</m:t>
                        </m:r>
                      </m:sub>
                    </m:sSub>
                  </m:oMath>
                </a14:m>
                <a:endParaRPr kumimoji="0" lang="en-US" sz="2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37" name="Titl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05627" y="249121"/>
                <a:ext cx="9508350" cy="899665"/>
              </a:xfrm>
              <a:prstGeom prst="rect">
                <a:avLst/>
              </a:prstGeom>
              <a:blipFill>
                <a:blip r:embed="rId9"/>
                <a:stretch>
                  <a:fillRect l="-134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ZoneTexte 17"/>
          <p:cNvSpPr txBox="1"/>
          <p:nvPr/>
        </p:nvSpPr>
        <p:spPr>
          <a:xfrm>
            <a:off x="9398268" y="6383152"/>
            <a:ext cx="273706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Mitchell and </a:t>
            </a: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Beauchamp’s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Spike &amp; </a:t>
            </a:r>
            <a:r>
              <a:rPr kumimoji="0" lang="fr-FR" sz="105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Slab</a:t>
            </a:r>
            <a:r>
              <a: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(1988)</a:t>
            </a:r>
          </a:p>
        </p:txBody>
      </p:sp>
    </p:spTree>
    <p:extLst>
      <p:ext uri="{BB962C8B-B14F-4D97-AF65-F5344CB8AC3E}">
        <p14:creationId xmlns:p14="http://schemas.microsoft.com/office/powerpoint/2010/main" val="2676823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8" grpId="1" animBg="1"/>
      <p:bldP spid="23" grpId="0" animBg="1"/>
      <p:bldP spid="23" grpId="1" animBg="1"/>
      <p:bldP spid="29" grpId="0" animBg="1"/>
      <p:bldP spid="29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ounded Rectangle 14"/>
          <p:cNvSpPr/>
          <p:nvPr/>
        </p:nvSpPr>
        <p:spPr>
          <a:xfrm>
            <a:off x="1730262" y="3144878"/>
            <a:ext cx="7967630" cy="1194349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ounded Rectangle 14"/>
          <p:cNvSpPr/>
          <p:nvPr/>
        </p:nvSpPr>
        <p:spPr>
          <a:xfrm>
            <a:off x="1730262" y="1608157"/>
            <a:ext cx="7967630" cy="1178343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31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Variational Bayes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inference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67" y="1875423"/>
            <a:ext cx="4794602" cy="74686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067" y="3493215"/>
            <a:ext cx="2884096" cy="23006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591" y="3787762"/>
            <a:ext cx="1737126" cy="2067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1994016" y="1478502"/>
                <a:ext cx="42155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8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4546A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Maximize the lower-bound </a:t>
                </a:r>
                <a14:m>
                  <m:oMath xmlns:m="http://schemas.openxmlformats.org/officeDocument/2006/math"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ℒ</m:t>
                    </m:r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𝑞</m:t>
                    </m:r>
                    <m:r>
                      <a:rPr kumimoji="0" lang="en-GB" sz="18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44546A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GB" sz="1800" b="0" i="0" u="none" strike="noStrike" kern="1200" cap="none" spc="-150" normalizeH="0" baseline="0" noProof="0" dirty="0">
                  <a:ln>
                    <a:noFill/>
                  </a:ln>
                  <a:solidFill>
                    <a:srgbClr val="44546A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016" y="1478502"/>
                <a:ext cx="4215533" cy="369332"/>
              </a:xfrm>
              <a:prstGeom prst="rect">
                <a:avLst/>
              </a:prstGeom>
              <a:blipFill>
                <a:blip r:embed="rId7"/>
                <a:stretch>
                  <a:fillRect l="-1156" t="-10000" b="-26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1994016" y="2966826"/>
            <a:ext cx="747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Efficient generalized VBEM &amp; active set strategy for the variational family:</a:t>
            </a:r>
          </a:p>
        </p:txBody>
      </p:sp>
      <p:sp>
        <p:nvSpPr>
          <p:cNvPr id="33" name="Rounded Rectangle 14"/>
          <p:cNvSpPr/>
          <p:nvPr/>
        </p:nvSpPr>
        <p:spPr>
          <a:xfrm>
            <a:off x="1730262" y="4697605"/>
            <a:ext cx="7967630" cy="1363378"/>
          </a:xfrm>
          <a:prstGeom prst="roundRect">
            <a:avLst>
              <a:gd name="adj" fmla="val 21321"/>
            </a:avLst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994016" y="4519553"/>
            <a:ext cx="7473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High-level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2542149" y="4840685"/>
                <a:ext cx="7334799" cy="10772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Greedily add/remove basis functions to the active set and update </a:t>
                </a: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  <m:r>
                      <a:rPr kumimoji="0" lang="en-GB" sz="16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GB" sz="16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𝑤</m:t>
                    </m:r>
                    <m:r>
                      <a:rPr kumimoji="0" lang="en-GB" sz="16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|</m:t>
                    </m:r>
                    <m:acc>
                      <m:accPr>
                        <m:chr m:val="̂"/>
                        <m:ctrlPr>
                          <a:rPr kumimoji="0" lang="en-GB" sz="16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accPr>
                      <m:e>
                        <m:r>
                          <a:rPr kumimoji="0" lang="en-GB" sz="16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𝑧</m:t>
                        </m:r>
                      </m:e>
                    </m:acc>
                    <m:r>
                      <a:rPr kumimoji="0" lang="en-GB" sz="16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in closed-form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Update noise and regularization hyperparameters in closed form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Laplace approximation of the data likelihood around mode of true posterior </a:t>
                </a:r>
              </a:p>
              <a:p>
                <a:pPr marL="457200" marR="0" lvl="1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GB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“classic” energy minimization w.r.t. active basis functions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2149" y="4840685"/>
                <a:ext cx="7334799" cy="1077218"/>
              </a:xfrm>
              <a:prstGeom prst="rect">
                <a:avLst/>
              </a:prstGeom>
              <a:blipFill>
                <a:blip r:embed="rId8"/>
                <a:stretch>
                  <a:fillRect l="-333" t="-1695" b="-621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5241" y="122952"/>
            <a:ext cx="3489303" cy="1309913"/>
          </a:xfrm>
          <a:prstGeom prst="rect">
            <a:avLst/>
          </a:prstGeom>
        </p:spPr>
      </p:pic>
      <p:grpSp>
        <p:nvGrpSpPr>
          <p:cNvPr id="69" name="Group 68"/>
          <p:cNvGrpSpPr/>
          <p:nvPr/>
        </p:nvGrpSpPr>
        <p:grpSpPr>
          <a:xfrm>
            <a:off x="9687788" y="4145536"/>
            <a:ext cx="2690446" cy="2377407"/>
            <a:chOff x="215102" y="2586164"/>
            <a:chExt cx="2690446" cy="2377407"/>
          </a:xfrm>
        </p:grpSpPr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00" y="2586164"/>
              <a:ext cx="1948251" cy="2028200"/>
            </a:xfrm>
            <a:prstGeom prst="rect">
              <a:avLst/>
            </a:prstGeom>
          </p:spPr>
        </p:pic>
        <p:sp>
          <p:nvSpPr>
            <p:cNvPr id="71" name="TextBox 70"/>
            <p:cNvSpPr txBox="1"/>
            <p:nvPr/>
          </p:nvSpPr>
          <p:spPr>
            <a:xfrm>
              <a:off x="215102" y="4594239"/>
              <a:ext cx="2690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Extends Tipping et al.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1" u="none" strike="noStrike" kern="120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Relevance Vector Machine</a:t>
              </a:r>
            </a:p>
          </p:txBody>
        </p:sp>
      </p:grpSp>
      <p:sp>
        <p:nvSpPr>
          <p:cNvPr id="12" name="Rectangle 11"/>
          <p:cNvSpPr/>
          <p:nvPr/>
        </p:nvSpPr>
        <p:spPr>
          <a:xfrm>
            <a:off x="1607419" y="4879260"/>
            <a:ext cx="8200724" cy="28950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5270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3"/>
          <p:cNvSpPr txBox="1">
            <a:spLocks/>
          </p:cNvSpPr>
          <p:nvPr/>
        </p:nvSpPr>
        <p:spPr>
          <a:xfrm>
            <a:off x="2760421" y="533400"/>
            <a:ext cx="6621166" cy="381000"/>
          </a:xfrm>
          <a:prstGeom prst="roundRect">
            <a:avLst/>
          </a:prstGeom>
          <a:solidFill>
            <a:schemeClr val="accent5"/>
          </a:solidFill>
        </p:spPr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fr-FR" sz="2900" b="1" kern="1200" dirty="0">
                <a:solidFill>
                  <a:srgbClr val="5A5A59"/>
                </a:solidFill>
                <a:latin typeface="Neo Sans Std"/>
                <a:ea typeface="+mn-ea"/>
                <a:cs typeface="Neo Sans Std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</a:rPr>
              <a:t>A greedy scheme: progress across iterations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3990" y="2068769"/>
            <a:ext cx="4862610" cy="363486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1714500"/>
            <a:ext cx="2168890" cy="21717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3962403"/>
            <a:ext cx="2168890" cy="21716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 rot="16200000">
                <a:off x="8506950" y="2631072"/>
                <a:ext cx="2171700" cy="338554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Iteration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60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506950" y="2631072"/>
                <a:ext cx="2171700" cy="338554"/>
              </a:xfrm>
              <a:prstGeom prst="rect">
                <a:avLst/>
              </a:prstGeom>
              <a:blipFill>
                <a:blip r:embed="rId6"/>
                <a:stretch>
                  <a:fillRect l="-5455" r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 rot="16200000">
                <a:off x="8506950" y="4878974"/>
                <a:ext cx="2171700" cy="338554"/>
              </a:xfrm>
              <a:prstGeom prst="rect">
                <a:avLst/>
              </a:prstGeom>
              <a:solidFill>
                <a:schemeClr val="accent5"/>
              </a:solidFill>
            </p:spPr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Iteration </a:t>
                </a:r>
                <a14:m>
                  <m:oMath xmlns:m="http://schemas.openxmlformats.org/officeDocument/2006/math">
                    <m:r>
                      <a:rPr kumimoji="0" lang="en-US" sz="16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2</m:t>
                    </m:r>
                    <m:r>
                      <a:rPr kumimoji="0" lang="en-US" sz="16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50</m:t>
                    </m:r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506950" y="4878974"/>
                <a:ext cx="2171700" cy="338554"/>
              </a:xfrm>
              <a:prstGeom prst="rect">
                <a:avLst/>
              </a:prstGeom>
              <a:blipFill>
                <a:blip r:embed="rId7"/>
                <a:stretch>
                  <a:fillRect l="-5455" r="-2363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239000" y="1371600"/>
                <a:ext cx="22098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𝟏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circle </a:t>
                </a:r>
                <a14:m>
                  <m:oMath xmlns:m="http://schemas.openxmlformats.org/officeDocument/2006/math">
                    <m:r>
                      <a:rPr kumimoji="0" lang="en-US" sz="16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1 basis</a:t>
                </a:r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9000" y="1371600"/>
                <a:ext cx="2209800" cy="338554"/>
              </a:xfrm>
              <a:prstGeom prst="rect">
                <a:avLst/>
              </a:prstGeom>
              <a:blipFill>
                <a:blip r:embed="rId8"/>
                <a:stretch>
                  <a:fillRect t="-5357" b="-214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7360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 txBox="1">
                <a:spLocks/>
              </p:cNvSpPr>
              <p:nvPr/>
            </p:nvSpPr>
            <p:spPr>
              <a:xfrm>
                <a:off x="2760421" y="533400"/>
                <a:ext cx="6621166" cy="381000"/>
              </a:xfrm>
              <a:prstGeom prst="roundRect">
                <a:avLst/>
              </a:prstGeom>
              <a:solidFill>
                <a:schemeClr val="accent5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algn="l" defTabSz="457200" rtl="0" eaLnBrk="1" latinLnBrk="0" hangingPunct="1">
                  <a:spcBef>
                    <a:spcPct val="0"/>
                  </a:spcBef>
                  <a:buNone/>
                  <a:defRPr lang="fr-FR" sz="2900" b="1" kern="1200" dirty="0">
                    <a:solidFill>
                      <a:srgbClr val="5A5A59"/>
                    </a:solidFill>
                    <a:latin typeface="Neo Sans Std"/>
                    <a:ea typeface="+mn-ea"/>
                    <a:cs typeface="Neo Sans Std"/>
                  </a:defRPr>
                </a:lvl1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Experiments &amp; results: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𝟑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𝑫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+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𝒕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 </a:t>
                </a:r>
                <a:r>
                  <a:rPr kumimoji="0" lang="en-US" sz="20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cine MRI</a:t>
                </a:r>
              </a:p>
            </p:txBody>
          </p:sp>
        </mc:Choice>
        <mc:Fallback xmlns="">
          <p:sp>
            <p:nvSpPr>
              <p:cNvPr id="4" name="Tit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1" y="533400"/>
                <a:ext cx="6621166" cy="381000"/>
              </a:xfrm>
              <a:prstGeom prst="roundRect">
                <a:avLst/>
              </a:prstGeom>
              <a:blipFill>
                <a:blip r:embed="rId7"/>
                <a:stretch>
                  <a:fillRect t="-11290" b="-30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ine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5958842" y="1371602"/>
            <a:ext cx="4023358" cy="230504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996" y="4430485"/>
            <a:ext cx="3505200" cy="2103120"/>
          </a:xfrm>
          <a:prstGeom prst="rect">
            <a:avLst/>
          </a:prstGeom>
        </p:spPr>
      </p:pic>
      <p:pic>
        <p:nvPicPr>
          <p:cNvPr id="9" name="4D_data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185626" y="1752600"/>
            <a:ext cx="2533532" cy="19240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061558" y="1308464"/>
                <a:ext cx="3200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15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test sequences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∼1.25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×1.25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×8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30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frames/sequence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∼20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min/frame</a:t>
                </a: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61558" y="1308464"/>
                <a:ext cx="3200400" cy="954107"/>
              </a:xfrm>
              <a:prstGeom prst="rect">
                <a:avLst/>
              </a:prstGeom>
              <a:blipFill>
                <a:blip r:embed="rId11"/>
                <a:stretch>
                  <a:fillRect t="-1282" b="-57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34796" y="4038601"/>
                <a:ext cx="3882976" cy="46166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Variability of inferred hyperparameter </a:t>
                </a:r>
                <a14:m>
                  <m:oMath xmlns:m="http://schemas.openxmlformats.org/officeDocument/2006/math"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𝝀</m:t>
                    </m:r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(pooled  statistics over dataset)</a:t>
                </a: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4796" y="4038601"/>
                <a:ext cx="3882976" cy="461665"/>
              </a:xfrm>
              <a:prstGeom prst="rect">
                <a:avLst/>
              </a:prstGeom>
              <a:blipFill>
                <a:blip r:embed="rId12"/>
                <a:stretch>
                  <a:fillRect t="-1333" b="-1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048" y="4459495"/>
            <a:ext cx="3220174" cy="201886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6197196" y="4038601"/>
                <a:ext cx="3708804" cy="461665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rtlCol="0" anchor="ctr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Discrepancy between reference mesh propagated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by registration and direct </a:t>
                </a:r>
                <a14:m>
                  <m:oMath xmlns:m="http://schemas.openxmlformats.org/officeDocument/2006/math"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𝟒</m:t>
                    </m:r>
                    <m:r>
                      <a:rPr kumimoji="0" lang="en-US" sz="12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𝑫</m:t>
                    </m:r>
                  </m:oMath>
                </a14:m>
                <a:r>
                  <a:rPr kumimoji="0" lang="en-US" sz="12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segmentation</a:t>
                </a: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7196" y="4038601"/>
                <a:ext cx="3708804" cy="461665"/>
              </a:xfrm>
              <a:prstGeom prst="rect">
                <a:avLst/>
              </a:prstGeom>
              <a:blipFill>
                <a:blip r:embed="rId14"/>
                <a:stretch>
                  <a:fillRect t="-1333" b="-1066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830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9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Motivation: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Cardiac motion tracking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20" name="v5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175797" y="2308252"/>
            <a:ext cx="2744770" cy="2554382"/>
          </a:xfrm>
          <a:prstGeom prst="rect">
            <a:avLst/>
          </a:prstGeom>
          <a:ln w="28575" cap="sq">
            <a:solidFill>
              <a:srgbClr val="000000"/>
            </a:solidFill>
            <a:prstDash val="solid"/>
            <a:miter lim="800000"/>
          </a:ln>
          <a:effectLst/>
        </p:spPr>
      </p:pic>
      <p:sp>
        <p:nvSpPr>
          <p:cNvPr id="26" name="Rectangle 25"/>
          <p:cNvSpPr/>
          <p:nvPr/>
        </p:nvSpPr>
        <p:spPr>
          <a:xfrm>
            <a:off x="2156547" y="1894705"/>
            <a:ext cx="2797200" cy="3385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Task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086697" y="1894705"/>
            <a:ext cx="4442314" cy="338554"/>
          </a:xfrm>
          <a:prstGeom prst="rec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Challenges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40701" y="2356377"/>
            <a:ext cx="44423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Changing organ appearance: membranes, trabeculae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Imaging artefacts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Large 3D(+t) volumes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Aperture problem / ill-</a:t>
            </a:r>
            <a:r>
              <a:rPr kumimoji="0" lang="en-GB" sz="1600" b="0" i="0" u="none" strike="noStrike" kern="1200" cap="none" spc="-15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posedness</a:t>
            </a: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Multi-scale representation? </a:t>
            </a:r>
            <a:b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</a:b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Accuracy /robustness trade-off?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GB" sz="1600" b="0" i="0" u="none" strike="noStrike" kern="1200" cap="none" spc="-15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GB" sz="1600" b="0" i="0" u="none" strike="noStrike" kern="120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Uncertainty quantification?</a:t>
            </a:r>
          </a:p>
        </p:txBody>
      </p:sp>
      <p:grpSp>
        <p:nvGrpSpPr>
          <p:cNvPr id="28" name="Group 27"/>
          <p:cNvGrpSpPr>
            <a:grpSpLocks noChangeAspect="1"/>
          </p:cNvGrpSpPr>
          <p:nvPr/>
        </p:nvGrpSpPr>
        <p:grpSpPr>
          <a:xfrm>
            <a:off x="7967478" y="3510539"/>
            <a:ext cx="1628910" cy="1583324"/>
            <a:chOff x="3125274" y="3540051"/>
            <a:chExt cx="2726423" cy="2650122"/>
          </a:xfrm>
        </p:grpSpPr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4251" y="3540051"/>
              <a:ext cx="2697446" cy="2650122"/>
            </a:xfrm>
            <a:prstGeom prst="rect">
              <a:avLst/>
            </a:prstGeom>
          </p:spPr>
        </p:pic>
        <p:grpSp>
          <p:nvGrpSpPr>
            <p:cNvPr id="31" name="Group 30"/>
            <p:cNvGrpSpPr/>
            <p:nvPr/>
          </p:nvGrpSpPr>
          <p:grpSpPr>
            <a:xfrm>
              <a:off x="3125274" y="4256619"/>
              <a:ext cx="2575774" cy="832605"/>
              <a:chOff x="4314423" y="4318457"/>
              <a:chExt cx="2575774" cy="832605"/>
            </a:xfrm>
          </p:grpSpPr>
          <p:sp>
            <p:nvSpPr>
              <p:cNvPr id="32" name="Freeform 42"/>
              <p:cNvSpPr/>
              <p:nvPr/>
            </p:nvSpPr>
            <p:spPr>
              <a:xfrm>
                <a:off x="4353059" y="4722337"/>
                <a:ext cx="2537138" cy="377697"/>
              </a:xfrm>
              <a:custGeom>
                <a:avLst/>
                <a:gdLst>
                  <a:gd name="connsiteX0" fmla="*/ 0 w 2537138"/>
                  <a:gd name="connsiteY0" fmla="*/ 377697 h 377697"/>
                  <a:gd name="connsiteX1" fmla="*/ 656823 w 2537138"/>
                  <a:gd name="connsiteY1" fmla="*/ 313302 h 377697"/>
                  <a:gd name="connsiteX2" fmla="*/ 1094704 w 2537138"/>
                  <a:gd name="connsiteY2" fmla="*/ 184514 h 377697"/>
                  <a:gd name="connsiteX3" fmla="*/ 1545465 w 2537138"/>
                  <a:gd name="connsiteY3" fmla="*/ 81483 h 377697"/>
                  <a:gd name="connsiteX4" fmla="*/ 2137893 w 2537138"/>
                  <a:gd name="connsiteY4" fmla="*/ 4209 h 377697"/>
                  <a:gd name="connsiteX5" fmla="*/ 2537138 w 2537138"/>
                  <a:gd name="connsiteY5" fmla="*/ 17088 h 3776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537138" h="377697">
                    <a:moveTo>
                      <a:pt x="0" y="377697"/>
                    </a:moveTo>
                    <a:cubicBezTo>
                      <a:pt x="237186" y="361598"/>
                      <a:pt x="474372" y="345499"/>
                      <a:pt x="656823" y="313302"/>
                    </a:cubicBezTo>
                    <a:cubicBezTo>
                      <a:pt x="839274" y="281105"/>
                      <a:pt x="946597" y="223150"/>
                      <a:pt x="1094704" y="184514"/>
                    </a:cubicBezTo>
                    <a:cubicBezTo>
                      <a:pt x="1242811" y="145878"/>
                      <a:pt x="1371600" y="111534"/>
                      <a:pt x="1545465" y="81483"/>
                    </a:cubicBezTo>
                    <a:cubicBezTo>
                      <a:pt x="1719330" y="51432"/>
                      <a:pt x="1972614" y="14941"/>
                      <a:pt x="2137893" y="4209"/>
                    </a:cubicBezTo>
                    <a:cubicBezTo>
                      <a:pt x="2303172" y="-6523"/>
                      <a:pt x="2420155" y="5282"/>
                      <a:pt x="2537138" y="17088"/>
                    </a:cubicBezTo>
                  </a:path>
                </a:pathLst>
              </a:custGeom>
              <a:ln>
                <a:tailEnd type="arrow"/>
              </a:ln>
            </p:spPr>
            <p:style>
              <a:lnRef idx="1">
                <a:schemeClr val="accent4"/>
              </a:lnRef>
              <a:fillRef idx="0">
                <a:schemeClr val="accent4"/>
              </a:fillRef>
              <a:effectRef idx="0">
                <a:schemeClr val="accent4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3" name="Freeform 43"/>
              <p:cNvSpPr/>
              <p:nvPr/>
            </p:nvSpPr>
            <p:spPr>
              <a:xfrm>
                <a:off x="4314423" y="4441704"/>
                <a:ext cx="2472743" cy="709358"/>
              </a:xfrm>
              <a:custGeom>
                <a:avLst/>
                <a:gdLst>
                  <a:gd name="connsiteX0" fmla="*/ 0 w 2472743"/>
                  <a:gd name="connsiteY0" fmla="*/ 696966 h 709358"/>
                  <a:gd name="connsiteX1" fmla="*/ 643943 w 2472743"/>
                  <a:gd name="connsiteY1" fmla="*/ 696966 h 709358"/>
                  <a:gd name="connsiteX2" fmla="*/ 1210614 w 2472743"/>
                  <a:gd name="connsiteY2" fmla="*/ 568178 h 709358"/>
                  <a:gd name="connsiteX3" fmla="*/ 1378039 w 2472743"/>
                  <a:gd name="connsiteY3" fmla="*/ 336358 h 709358"/>
                  <a:gd name="connsiteX4" fmla="*/ 1893194 w 2472743"/>
                  <a:gd name="connsiteY4" fmla="*/ 143175 h 709358"/>
                  <a:gd name="connsiteX5" fmla="*/ 2472743 w 2472743"/>
                  <a:gd name="connsiteY5" fmla="*/ 1507 h 7093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72743" h="709358">
                    <a:moveTo>
                      <a:pt x="0" y="696966"/>
                    </a:moveTo>
                    <a:cubicBezTo>
                      <a:pt x="221087" y="707698"/>
                      <a:pt x="442174" y="718431"/>
                      <a:pt x="643943" y="696966"/>
                    </a:cubicBezTo>
                    <a:cubicBezTo>
                      <a:pt x="845712" y="675501"/>
                      <a:pt x="1088265" y="628279"/>
                      <a:pt x="1210614" y="568178"/>
                    </a:cubicBezTo>
                    <a:cubicBezTo>
                      <a:pt x="1332963" y="508077"/>
                      <a:pt x="1264276" y="407192"/>
                      <a:pt x="1378039" y="336358"/>
                    </a:cubicBezTo>
                    <a:cubicBezTo>
                      <a:pt x="1491802" y="265524"/>
                      <a:pt x="1710743" y="198984"/>
                      <a:pt x="1893194" y="143175"/>
                    </a:cubicBezTo>
                    <a:cubicBezTo>
                      <a:pt x="2075645" y="87366"/>
                      <a:pt x="2346101" y="-13518"/>
                      <a:pt x="2472743" y="1507"/>
                    </a:cubicBezTo>
                  </a:path>
                </a:pathLst>
              </a:custGeom>
              <a:ln w="19050">
                <a:prstDash val="sysDash"/>
                <a:tailEnd type="arrow"/>
              </a:ln>
            </p:spPr>
            <p:style>
              <a:lnRef idx="1">
                <a:schemeClr val="accent5"/>
              </a:lnRef>
              <a:fillRef idx="0">
                <a:schemeClr val="accent5"/>
              </a:fillRef>
              <a:effectRef idx="0">
                <a:schemeClr val="accent5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44"/>
              <p:cNvSpPr/>
              <p:nvPr/>
            </p:nvSpPr>
            <p:spPr>
              <a:xfrm>
                <a:off x="4385257" y="4318457"/>
                <a:ext cx="2382590" cy="777144"/>
              </a:xfrm>
              <a:custGeom>
                <a:avLst/>
                <a:gdLst>
                  <a:gd name="connsiteX0" fmla="*/ 0 w 2472743"/>
                  <a:gd name="connsiteY0" fmla="*/ 696966 h 709358"/>
                  <a:gd name="connsiteX1" fmla="*/ 643943 w 2472743"/>
                  <a:gd name="connsiteY1" fmla="*/ 696966 h 709358"/>
                  <a:gd name="connsiteX2" fmla="*/ 1210614 w 2472743"/>
                  <a:gd name="connsiteY2" fmla="*/ 568178 h 709358"/>
                  <a:gd name="connsiteX3" fmla="*/ 1378039 w 2472743"/>
                  <a:gd name="connsiteY3" fmla="*/ 336358 h 709358"/>
                  <a:gd name="connsiteX4" fmla="*/ 1893194 w 2472743"/>
                  <a:gd name="connsiteY4" fmla="*/ 143175 h 709358"/>
                  <a:gd name="connsiteX5" fmla="*/ 2472743 w 2472743"/>
                  <a:gd name="connsiteY5" fmla="*/ 1507 h 709358"/>
                  <a:gd name="connsiteX0" fmla="*/ 0 w 2472743"/>
                  <a:gd name="connsiteY0" fmla="*/ 696966 h 698732"/>
                  <a:gd name="connsiteX1" fmla="*/ 489396 w 2472743"/>
                  <a:gd name="connsiteY1" fmla="*/ 645450 h 698732"/>
                  <a:gd name="connsiteX2" fmla="*/ 1210614 w 2472743"/>
                  <a:gd name="connsiteY2" fmla="*/ 568178 h 698732"/>
                  <a:gd name="connsiteX3" fmla="*/ 1378039 w 2472743"/>
                  <a:gd name="connsiteY3" fmla="*/ 336358 h 698732"/>
                  <a:gd name="connsiteX4" fmla="*/ 1893194 w 2472743"/>
                  <a:gd name="connsiteY4" fmla="*/ 143175 h 698732"/>
                  <a:gd name="connsiteX5" fmla="*/ 2472743 w 2472743"/>
                  <a:gd name="connsiteY5" fmla="*/ 1507 h 698732"/>
                  <a:gd name="connsiteX0" fmla="*/ 0 w 2472743"/>
                  <a:gd name="connsiteY0" fmla="*/ 696966 h 699560"/>
                  <a:gd name="connsiteX1" fmla="*/ 489396 w 2472743"/>
                  <a:gd name="connsiteY1" fmla="*/ 645450 h 699560"/>
                  <a:gd name="connsiteX2" fmla="*/ 1068946 w 2472743"/>
                  <a:gd name="connsiteY2" fmla="*/ 465147 h 699560"/>
                  <a:gd name="connsiteX3" fmla="*/ 1378039 w 2472743"/>
                  <a:gd name="connsiteY3" fmla="*/ 336358 h 699560"/>
                  <a:gd name="connsiteX4" fmla="*/ 1893194 w 2472743"/>
                  <a:gd name="connsiteY4" fmla="*/ 143175 h 699560"/>
                  <a:gd name="connsiteX5" fmla="*/ 2472743 w 2472743"/>
                  <a:gd name="connsiteY5" fmla="*/ 1507 h 699560"/>
                  <a:gd name="connsiteX0" fmla="*/ 0 w 2472743"/>
                  <a:gd name="connsiteY0" fmla="*/ 696752 h 699346"/>
                  <a:gd name="connsiteX1" fmla="*/ 489396 w 2472743"/>
                  <a:gd name="connsiteY1" fmla="*/ 645236 h 699346"/>
                  <a:gd name="connsiteX2" fmla="*/ 1068946 w 2472743"/>
                  <a:gd name="connsiteY2" fmla="*/ 464933 h 699346"/>
                  <a:gd name="connsiteX3" fmla="*/ 1493949 w 2472743"/>
                  <a:gd name="connsiteY3" fmla="*/ 220235 h 699346"/>
                  <a:gd name="connsiteX4" fmla="*/ 1893194 w 2472743"/>
                  <a:gd name="connsiteY4" fmla="*/ 142961 h 699346"/>
                  <a:gd name="connsiteX5" fmla="*/ 2472743 w 2472743"/>
                  <a:gd name="connsiteY5" fmla="*/ 1293 h 699346"/>
                  <a:gd name="connsiteX0" fmla="*/ 0 w 2472743"/>
                  <a:gd name="connsiteY0" fmla="*/ 700893 h 703487"/>
                  <a:gd name="connsiteX1" fmla="*/ 489396 w 2472743"/>
                  <a:gd name="connsiteY1" fmla="*/ 649377 h 703487"/>
                  <a:gd name="connsiteX2" fmla="*/ 1068946 w 2472743"/>
                  <a:gd name="connsiteY2" fmla="*/ 469074 h 703487"/>
                  <a:gd name="connsiteX3" fmla="*/ 1493949 w 2472743"/>
                  <a:gd name="connsiteY3" fmla="*/ 224376 h 703487"/>
                  <a:gd name="connsiteX4" fmla="*/ 1906073 w 2472743"/>
                  <a:gd name="connsiteY4" fmla="*/ 44071 h 703487"/>
                  <a:gd name="connsiteX5" fmla="*/ 2472743 w 2472743"/>
                  <a:gd name="connsiteY5" fmla="*/ 5434 h 703487"/>
                  <a:gd name="connsiteX0" fmla="*/ 0 w 2382590"/>
                  <a:gd name="connsiteY0" fmla="*/ 774550 h 777144"/>
                  <a:gd name="connsiteX1" fmla="*/ 489396 w 2382590"/>
                  <a:gd name="connsiteY1" fmla="*/ 723034 h 777144"/>
                  <a:gd name="connsiteX2" fmla="*/ 1068946 w 2382590"/>
                  <a:gd name="connsiteY2" fmla="*/ 542731 h 777144"/>
                  <a:gd name="connsiteX3" fmla="*/ 1493949 w 2382590"/>
                  <a:gd name="connsiteY3" fmla="*/ 298033 h 777144"/>
                  <a:gd name="connsiteX4" fmla="*/ 1906073 w 2382590"/>
                  <a:gd name="connsiteY4" fmla="*/ 117728 h 777144"/>
                  <a:gd name="connsiteX5" fmla="*/ 2382590 w 2382590"/>
                  <a:gd name="connsiteY5" fmla="*/ 1818 h 7771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82590" h="777144">
                    <a:moveTo>
                      <a:pt x="0" y="774550"/>
                    </a:moveTo>
                    <a:cubicBezTo>
                      <a:pt x="221087" y="785282"/>
                      <a:pt x="311238" y="761670"/>
                      <a:pt x="489396" y="723034"/>
                    </a:cubicBezTo>
                    <a:cubicBezTo>
                      <a:pt x="667554" y="684398"/>
                      <a:pt x="901521" y="613564"/>
                      <a:pt x="1068946" y="542731"/>
                    </a:cubicBezTo>
                    <a:cubicBezTo>
                      <a:pt x="1236371" y="471898"/>
                      <a:pt x="1354428" y="368867"/>
                      <a:pt x="1493949" y="298033"/>
                    </a:cubicBezTo>
                    <a:cubicBezTo>
                      <a:pt x="1633470" y="227199"/>
                      <a:pt x="1757966" y="167097"/>
                      <a:pt x="1906073" y="117728"/>
                    </a:cubicBezTo>
                    <a:cubicBezTo>
                      <a:pt x="2054180" y="68359"/>
                      <a:pt x="2255948" y="-13207"/>
                      <a:pt x="2382590" y="1818"/>
                    </a:cubicBezTo>
                  </a:path>
                </a:pathLst>
              </a:custGeom>
              <a:ln>
                <a:tailEnd type="arrow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1041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 txBox="1">
                <a:spLocks/>
              </p:cNvSpPr>
              <p:nvPr/>
            </p:nvSpPr>
            <p:spPr>
              <a:xfrm>
                <a:off x="2760421" y="533400"/>
                <a:ext cx="6621166" cy="381000"/>
              </a:xfrm>
              <a:prstGeom prst="roundRect">
                <a:avLst/>
              </a:prstGeom>
              <a:solidFill>
                <a:schemeClr val="accent5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algn="l" defTabSz="457200" rtl="0" eaLnBrk="1" latinLnBrk="0" hangingPunct="1">
                  <a:spcBef>
                    <a:spcPct val="0"/>
                  </a:spcBef>
                  <a:buNone/>
                  <a:defRPr lang="fr-FR" sz="2900" b="1" kern="1200" dirty="0">
                    <a:solidFill>
                      <a:srgbClr val="5A5A59"/>
                    </a:solidFill>
                    <a:latin typeface="Neo Sans Std"/>
                    <a:ea typeface="+mn-ea"/>
                    <a:cs typeface="Neo Sans Std"/>
                  </a:defRPr>
                </a:lvl1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Experiments &amp; results: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𝟑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𝑫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+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𝒕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 </a:t>
                </a:r>
                <a:r>
                  <a:rPr kumimoji="0" lang="en-US" sz="20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tagged MRI</a:t>
                </a:r>
              </a:p>
            </p:txBody>
          </p:sp>
        </mc:Choice>
        <mc:Fallback xmlns="">
          <p:sp>
            <p:nvSpPr>
              <p:cNvPr id="4" name="Tit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1" y="533400"/>
                <a:ext cx="6621166" cy="381000"/>
              </a:xfrm>
              <a:prstGeom prst="roundRect">
                <a:avLst/>
              </a:prstGeom>
              <a:blipFill>
                <a:blip r:embed="rId8"/>
                <a:stretch>
                  <a:fillRect t="-11290" b="-30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00" y="3111086"/>
                <a:ext cx="7991982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15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sequences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∼1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×1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×1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20−30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frames/sequence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∼30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min/frame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Benchmark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Tobon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-Gomez et al. 2013)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manually placed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landmarks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/frame/obs., all frames,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observers)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111086"/>
                <a:ext cx="7991982" cy="1815882"/>
              </a:xfrm>
              <a:prstGeom prst="rect">
                <a:avLst/>
              </a:prstGeom>
              <a:blipFill>
                <a:blip r:embed="rId9"/>
                <a:stretch>
                  <a:fillRect l="-229" t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3dtag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981201" y="1282339"/>
            <a:ext cx="1894449" cy="1759131"/>
          </a:xfrm>
          <a:prstGeom prst="rect">
            <a:avLst/>
          </a:prstGeom>
        </p:spPr>
      </p:pic>
      <p:pic>
        <p:nvPicPr>
          <p:cNvPr id="3" name="v9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11571" y="1288869"/>
            <a:ext cx="3366964" cy="2819400"/>
          </a:xfrm>
          <a:prstGeom prst="rect">
            <a:avLst/>
          </a:prstGeom>
        </p:spPr>
      </p:pic>
      <p:pic>
        <p:nvPicPr>
          <p:cNvPr id="10" name="v9_w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91000" y="1288869"/>
            <a:ext cx="3366964" cy="281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822000"/>
            <a:ext cx="3006956" cy="17769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81390" y="4553763"/>
            <a:ext cx="3273376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State-of-art accuracy (pooled statistics)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646057" y="4555595"/>
            <a:ext cx="3721406" cy="2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Reduced parametrization (pooled statistics)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5029200"/>
            <a:ext cx="3048000" cy="13079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4343400" y="4969825"/>
            <a:ext cx="558000" cy="1692000"/>
          </a:xfrm>
          <a:prstGeom prst="rect">
            <a:avLst/>
          </a:prstGeom>
          <a:noFill/>
          <a:ln w="38100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3866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3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/>
              <p:cNvSpPr txBox="1">
                <a:spLocks/>
              </p:cNvSpPr>
              <p:nvPr/>
            </p:nvSpPr>
            <p:spPr>
              <a:xfrm>
                <a:off x="2760421" y="533400"/>
                <a:ext cx="6621166" cy="381000"/>
              </a:xfrm>
              <a:prstGeom prst="roundRect">
                <a:avLst/>
              </a:prstGeom>
              <a:solidFill>
                <a:schemeClr val="accent5"/>
              </a:solidFill>
            </p:spPr>
            <p:txBody>
              <a:bodyPr vert="horz" lIns="91440" tIns="45720" rIns="91440" bIns="45720" rtlCol="0" anchor="ctr">
                <a:noAutofit/>
              </a:bodyPr>
              <a:lstStyle>
                <a:lvl1pPr marL="0" algn="l" defTabSz="457200" rtl="0" eaLnBrk="1" latinLnBrk="0" hangingPunct="1">
                  <a:spcBef>
                    <a:spcPct val="0"/>
                  </a:spcBef>
                  <a:buNone/>
                  <a:defRPr lang="fr-FR" sz="2900" b="1" kern="1200" dirty="0">
                    <a:solidFill>
                      <a:srgbClr val="5A5A59"/>
                    </a:solidFill>
                    <a:latin typeface="Neo Sans Std"/>
                    <a:ea typeface="+mn-ea"/>
                    <a:cs typeface="Neo Sans Std"/>
                  </a:defRPr>
                </a:lvl1pPr>
              </a:lstStyle>
              <a:p>
                <a:pPr marL="0" marR="0" lvl="0" indent="0" algn="ctr" defTabSz="4572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Experiments &amp; results:</a:t>
                </a: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𝟑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𝑫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+</m:t>
                    </m:r>
                    <m:r>
                      <a:rPr kumimoji="0" lang="en-US" sz="20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</a:rPr>
                      <m:t>𝒕</m:t>
                    </m:r>
                  </m:oMath>
                </a14:m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 </a:t>
                </a:r>
                <a:r>
                  <a:rPr kumimoji="0" lang="en-US" sz="2000" b="1" i="0" u="none" strike="noStrike" kern="1200" cap="small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</a:rPr>
                  <a:t>tagged MRI</a:t>
                </a:r>
              </a:p>
            </p:txBody>
          </p:sp>
        </mc:Choice>
        <mc:Fallback xmlns="">
          <p:sp>
            <p:nvSpPr>
              <p:cNvPr id="4" name="Tit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21" y="533400"/>
                <a:ext cx="6621166" cy="381000"/>
              </a:xfrm>
              <a:prstGeom prst="roundRect">
                <a:avLst/>
              </a:prstGeom>
              <a:blipFill>
                <a:blip r:embed="rId9"/>
                <a:stretch>
                  <a:fillRect t="-11290" b="-3064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905000" y="3111137"/>
                <a:ext cx="8373535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15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sequences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∼1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×1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×1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𝑚𝑚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20−30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frames/sequence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∼30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min/frame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Benchmark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</a:t>
                </a:r>
                <a:r>
                  <a: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Tobon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-Gomez et al. 2013)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: 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manually placed </a:t>
                </a:r>
                <a:r>
                  <a:rPr kumimoji="0" 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landmarks</a:t>
                </a: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(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12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/frame/obs., all frames,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2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observers)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3111137"/>
                <a:ext cx="8373535" cy="1815882"/>
              </a:xfrm>
              <a:prstGeom prst="rect">
                <a:avLst/>
              </a:prstGeom>
              <a:blipFill>
                <a:blip r:embed="rId10"/>
                <a:stretch>
                  <a:fillRect l="-218" t="-6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v9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6911571" y="1288869"/>
            <a:ext cx="3366964" cy="2819400"/>
          </a:xfrm>
          <a:prstGeom prst="rect">
            <a:avLst/>
          </a:prstGeom>
        </p:spPr>
      </p:pic>
      <p:pic>
        <p:nvPicPr>
          <p:cNvPr id="10" name="v9_w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4191000" y="1288869"/>
            <a:ext cx="3366964" cy="28194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4822051"/>
            <a:ext cx="3006956" cy="17769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381390" y="4553814"/>
            <a:ext cx="3273376" cy="276999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State-of-art accuracy (pooled statistics)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840" y="4868755"/>
            <a:ext cx="3822077" cy="1741312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5654767" y="4555619"/>
            <a:ext cx="4178224" cy="277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Consistent projected strain maps (Cauchy-Green)</a:t>
            </a:r>
          </a:p>
        </p:txBody>
      </p:sp>
      <p:pic>
        <p:nvPicPr>
          <p:cNvPr id="12" name="3dtag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981201" y="1282339"/>
            <a:ext cx="1894449" cy="1759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625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8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790267" y="2398194"/>
                <a:ext cx="7697648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Confidence intervals efficiently obtained from the variational marginal distribution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𝑞</m:t>
                    </m:r>
                    <m:d>
                      <m:dPr>
                        <m:ctrlPr>
                          <a:rPr kumimoji="0" lang="en-US" sz="14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400" b="0" i="1" u="none" strike="noStrike" kern="1200" cap="none" spc="-150" normalizeH="0" baseline="0" noProof="0" dirty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𝑤</m:t>
                        </m:r>
                      </m:e>
                    </m:d>
                    <m:r>
                      <a:rPr kumimoji="0" lang="en-GB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GB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𝒩</m:t>
                    </m:r>
                    <m:r>
                      <a:rPr kumimoji="0" lang="en-GB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GB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𝜇</m:t>
                    </m:r>
                    <m:r>
                      <a:rPr kumimoji="0" lang="en-GB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, </m:t>
                    </m:r>
                    <m:r>
                      <m:rPr>
                        <m:sty m:val="p"/>
                      </m:rPr>
                      <a:rPr kumimoji="0" lang="en-GB" sz="1400" b="0" i="0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Σ</m:t>
                    </m:r>
                    <m:r>
                      <a:rPr kumimoji="0" lang="en-GB" sz="1400" b="0" i="1" u="none" strike="noStrike" kern="1200" cap="none" spc="-150" normalizeH="0" baseline="0" noProof="0" dirty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sz="16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 Light" panose="020F0302020204030204"/>
                  <a:ea typeface="+mn-ea"/>
                  <a:cs typeface="+mn-cs"/>
                </a:endParaRP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Can we </a:t>
                </a: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trust these estimates?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Below: displacement uncertainty at end-systole, volume uncertainty over time</a:t>
                </a: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267" y="2398194"/>
                <a:ext cx="7697648" cy="830997"/>
              </a:xfrm>
              <a:prstGeom prst="rect">
                <a:avLst/>
              </a:prstGeom>
              <a:blipFill>
                <a:blip r:embed="rId3"/>
                <a:stretch>
                  <a:fillRect l="-317" t="-2190" b="-802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TextBox 33"/>
          <p:cNvSpPr txBox="1"/>
          <p:nvPr/>
        </p:nvSpPr>
        <p:spPr>
          <a:xfrm>
            <a:off x="2763678" y="3608187"/>
            <a:ext cx="26371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Displacement uncertainty: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00742" y="3608187"/>
            <a:ext cx="263498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Cardiac volume uncertainty:</a:t>
            </a: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5620" y="3843536"/>
            <a:ext cx="3395278" cy="1849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5856" y="3843536"/>
            <a:ext cx="2634987" cy="18152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0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What about uncertainty estimates?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572574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448" y="1981201"/>
            <a:ext cx="5214753" cy="290984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7620000" y="2451319"/>
                <a:ext cx="2590800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1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Ψ</m:t>
                    </m:r>
                  </m:oMath>
                </a14:m>
                <a:r>
                  <a:rPr kumimoji="0" lang="en-US" sz="1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mbria Math"/>
                    <a:ea typeface="+mn-ea"/>
                    <a:cs typeface="+mn-cs"/>
                  </a:rPr>
                  <a:t> </a:t>
                </a: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transformation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𝜙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basis function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𝑤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basis weight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𝑧</m:t>
                        </m:r>
                      </m:e>
                      <m:sub>
                        <m:r>
                          <a:rPr kumimoji="0" lang="en-US" sz="1800" b="0" i="1" u="none" strike="noStrike" kern="1200" cap="none" spc="0" normalizeH="0" baseline="0" noProof="0" dirty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𝑘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activation variable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𝜆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regularity parameter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𝒟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image data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𝑃</m:t>
                    </m:r>
                  </m:oMath>
                </a14:m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mixture parameters</a:t>
                </a: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0" y="2451319"/>
                <a:ext cx="2590800" cy="2031325"/>
              </a:xfrm>
              <a:prstGeom prst="rect">
                <a:avLst/>
              </a:prstGeom>
              <a:blipFill>
                <a:blip r:embed="rId7"/>
                <a:stretch>
                  <a:fillRect l="-471" t="-1502" b="-39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/>
              <p:cNvSpPr/>
              <p:nvPr/>
            </p:nvSpPr>
            <p:spPr>
              <a:xfrm>
                <a:off x="3275052" y="5410201"/>
                <a:ext cx="5411748" cy="408623"/>
              </a:xfrm>
              <a:prstGeom prst="roundRect">
                <a:avLst/>
              </a:prstGeom>
              <a:solidFill>
                <a:schemeClr val="bg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Characterize </a:t>
                </a:r>
                <a14:m>
                  <m:oMath xmlns:m="http://schemas.openxmlformats.org/officeDocument/2006/math">
                    <m:r>
                      <a:rPr kumimoji="0" lang="en-US" sz="18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8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e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𝒟</m:t>
                        </m:r>
                      </m:e>
                    </m:d>
                  </m:oMath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Rounded 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5052" y="5410201"/>
                <a:ext cx="5411748" cy="408623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7729" y="263828"/>
            <a:ext cx="1914310" cy="1396105"/>
          </a:xfrm>
          <a:prstGeom prst="rect">
            <a:avLst/>
          </a:prstGeom>
        </p:spPr>
      </p:pic>
      <p:sp>
        <p:nvSpPr>
          <p:cNvPr id="44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Sparse Bayesian registration: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graphical model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5675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/>
          <p:cNvSpPr txBox="1"/>
          <p:nvPr/>
        </p:nvSpPr>
        <p:spPr>
          <a:xfrm>
            <a:off x="6140457" y="4767786"/>
            <a:ext cx="2868728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Exact inference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482" y="1434737"/>
            <a:ext cx="4167719" cy="2325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049250" y="4042958"/>
                <a:ext cx="3888180" cy="3766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Posterior: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𝑝</m:t>
                    </m:r>
                    <m:d>
                      <m:dPr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𝒘</m:t>
                        </m:r>
                      </m:e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𝒟</m:t>
                        </m:r>
                      </m:e>
                    </m:d>
                    <m:r>
                      <a:rPr kumimoji="0" lang="en-US" sz="16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𝑝</m:t>
                        </m:r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𝒘</m:t>
                            </m:r>
                          </m:e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/>
                                <a:cs typeface="+mn-cs"/>
                              </a:rPr>
                              <m:t>𝒟</m:t>
                            </m:r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/>
                                <a:cs typeface="+mn-cs"/>
                              </a:rPr>
                              <m:t>,</m:t>
                            </m:r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/>
                                <a:cs typeface="+mn-cs"/>
                              </a:rPr>
                              <m:t>𝜽</m:t>
                            </m:r>
                          </m:e>
                        </m:d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𝑝</m:t>
                        </m:r>
                        <m:d>
                          <m:dPr>
                            <m:ctrlP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16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𝜽</m:t>
                            </m:r>
                          </m:e>
                          <m:e>
                            <m:r>
                              <a:rPr kumimoji="0" lang="en-US" sz="16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/>
                                <a:cs typeface="+mn-cs"/>
                              </a:rPr>
                              <m:t>𝒟</m:t>
                            </m:r>
                          </m:e>
                        </m:d>
                        <m:r>
                          <a:rPr kumimoji="0" lang="en-US" sz="16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𝑑</m:t>
                        </m:r>
                        <m:r>
                          <a:rPr kumimoji="0" lang="en-US" sz="16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𝜽</m:t>
                        </m:r>
                      </m:e>
                    </m:nary>
                  </m:oMath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250" y="4042958"/>
                <a:ext cx="3888180" cy="376642"/>
              </a:xfrm>
              <a:prstGeom prst="rect">
                <a:avLst/>
              </a:prstGeom>
              <a:blipFill>
                <a:blip r:embed="rId4"/>
                <a:stretch>
                  <a:fillRect l="-784" t="-125806" b="-18225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3" name="TextBox 42"/>
          <p:cNvSpPr txBox="1"/>
          <p:nvPr/>
        </p:nvSpPr>
        <p:spPr>
          <a:xfrm>
            <a:off x="3227272" y="4767785"/>
            <a:ext cx="2868728" cy="338554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Evidence-based inference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/>
              <p:cNvSpPr txBox="1"/>
              <p:nvPr/>
            </p:nvSpPr>
            <p:spPr>
              <a:xfrm>
                <a:off x="6239541" y="5174862"/>
                <a:ext cx="263685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Characterize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𝒘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𝒟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</m:oMath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(no closed-form </a:t>
                </a: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MCMC)</a:t>
                </a:r>
              </a:p>
            </p:txBody>
          </p:sp>
        </mc:Choice>
        <mc:Fallback xmlns=""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9541" y="5174862"/>
                <a:ext cx="2636853" cy="523220"/>
              </a:xfrm>
              <a:prstGeom prst="rect">
                <a:avLst/>
              </a:prstGeom>
              <a:blipFill>
                <a:blip r:embed="rId8"/>
                <a:stretch>
                  <a:fillRect t="-2326" b="-1046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/>
              <p:cNvSpPr txBox="1"/>
              <p:nvPr/>
            </p:nvSpPr>
            <p:spPr>
              <a:xfrm>
                <a:off x="3543204" y="5174862"/>
                <a:ext cx="218312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𝑝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𝜽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|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𝒟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+mn-ea"/>
                        <a:cs typeface="+mn-cs"/>
                      </a:rPr>
                      <m:t>)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≈</m:t>
                    </m:r>
                    <m:sSub>
                      <m:sSubPr>
                        <m:ctrlP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1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Cambria Math"/>
                            <a:cs typeface="+mn-cs"/>
                          </a:rPr>
                          <m:t>𝛿</m:t>
                        </m:r>
                      </m:e>
                      <m:sub>
                        <m:sSup>
                          <m:sSupPr>
                            <m:ctrlP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Cambria Math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4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/>
                                <a:cs typeface="+mn-cs"/>
                              </a:rPr>
                              <m:t>𝜽</m:t>
                            </m:r>
                          </m:e>
                          <m:sup>
                            <m:r>
                              <a:rPr kumimoji="0" lang="en-US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Cambria Math"/>
                                <a:cs typeface="+mn-cs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(</m:t>
                    </m:r>
                    <m:r>
                      <a:rPr kumimoji="0" lang="en-US" sz="1400" b="1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𝜽</m:t>
                    </m:r>
                    <m:r>
                      <a:rPr kumimoji="0" lang="en-US" sz="1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ea typeface="Cambria Math"/>
                        <a:cs typeface="+mn-cs"/>
                      </a:rPr>
                      <m:t>)</m:t>
                    </m:r>
                  </m:oMath>
                </a14:m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“peaked”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𝑝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𝒘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|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𝒟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)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≈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𝑝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(</m:t>
                      </m:r>
                      <m:r>
                        <a:rPr kumimoji="0" lang="en-US" sz="1400" b="1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𝒘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|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𝒟</m:t>
                      </m:r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,</m:t>
                      </m:r>
                      <m:sSup>
                        <m:sSupPr>
                          <m:ctrlPr>
                            <a:rPr kumimoji="0" 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𝜽</m:t>
                          </m:r>
                        </m:e>
                        <m:sup>
                          <m:r>
                            <a:rPr kumimoji="0" lang="en-US" sz="1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Cambria Math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204" y="5174862"/>
                <a:ext cx="2183120" cy="523220"/>
              </a:xfrm>
              <a:prstGeom prst="rect">
                <a:avLst/>
              </a:prstGeom>
              <a:blipFill>
                <a:blip r:embed="rId9"/>
                <a:stretch>
                  <a:fillRect t="-2326" b="-348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7729" y="263828"/>
            <a:ext cx="1914310" cy="1396105"/>
          </a:xfrm>
          <a:prstGeom prst="rect">
            <a:avLst/>
          </a:prstGeom>
        </p:spPr>
      </p:pic>
      <p:sp>
        <p:nvSpPr>
          <p:cNvPr id="23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One model, two inference strategies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05641" y="6239916"/>
            <a:ext cx="8069632" cy="408623"/>
          </a:xfrm>
          <a:prstGeom prst="roundRect">
            <a:avLst/>
          </a:prstGeom>
          <a:gradFill flip="none" rotWithShape="1">
            <a:gsLst>
              <a:gs pos="49592">
                <a:schemeClr val="accent1"/>
              </a:gs>
              <a:gs pos="16000">
                <a:schemeClr val="accent1"/>
              </a:gs>
              <a:gs pos="84000">
                <a:schemeClr val="accent1"/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Consistency between approximate and exact inference?</a:t>
            </a:r>
          </a:p>
        </p:txBody>
      </p:sp>
    </p:spTree>
    <p:extLst>
      <p:ext uri="{BB962C8B-B14F-4D97-AF65-F5344CB8AC3E}">
        <p14:creationId xmlns:p14="http://schemas.microsoft.com/office/powerpoint/2010/main" val="316954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/>
      <p:bldP spid="45" grpId="0"/>
      <p:bldP spid="2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671" y="1884965"/>
            <a:ext cx="8900931" cy="3011685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3122127" y="6248401"/>
            <a:ext cx="753288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Green and Hastie.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Reversible jump MCMC computation and Bayesian model determination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(Biometrika 1995)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3122126" y="6424551"/>
            <a:ext cx="753288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[2] Grenander and Miller. 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Representations of Knowledge in Complex Systems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(J. R. Stat. Soc. 1994)</a:t>
            </a:r>
          </a:p>
        </p:txBody>
      </p:sp>
      <p:pic>
        <p:nvPicPr>
          <p:cNvPr id="124" name="Picture 1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9" y="263828"/>
            <a:ext cx="1914310" cy="1396105"/>
          </a:xfrm>
          <a:prstGeom prst="rect">
            <a:avLst/>
          </a:prstGeom>
        </p:spPr>
      </p:pic>
      <p:sp>
        <p:nvSpPr>
          <p:cNvPr id="125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MCMC scheme: main constituents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042071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047" y="1676400"/>
            <a:ext cx="8297863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9" y="263828"/>
            <a:ext cx="1914310" cy="1396105"/>
          </a:xfrm>
          <a:prstGeom prst="rect">
            <a:avLst/>
          </a:prstGeom>
        </p:spPr>
      </p:pic>
      <p:sp>
        <p:nvSpPr>
          <p:cNvPr id="19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Exact vs. fast VBEM inference: 1</a:t>
            </a:r>
            <a:r>
              <a:rPr kumimoji="0" lang="en-US" sz="2800" b="1" i="1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regression example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56978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/>
          <p:cNvSpPr txBox="1"/>
          <p:nvPr/>
        </p:nvSpPr>
        <p:spPr>
          <a:xfrm>
            <a:off x="2162866" y="5364909"/>
            <a:ext cx="7799740" cy="338554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	Fast inference: expectation consistent but not predictive uncertainty</a:t>
            </a:r>
            <a:r>
              <a:rPr kumimoji="0" lang="en-US" sz="1600" b="1" i="0" u="none" strike="noStrike" kern="1200" cap="none" spc="0" normalizeH="0" baseline="3000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2162866" y="5750634"/>
                <a:ext cx="7799740" cy="33855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  <a:effectLst/>
            </p:spPr>
            <p:style>
              <a:lnRef idx="3">
                <a:schemeClr val="lt1"/>
              </a:lnRef>
              <a:fillRef idx="1">
                <a:schemeClr val="accent3"/>
              </a:fillRef>
              <a:effectRef idx="1">
                <a:schemeClr val="accent3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	With exact inference </a:t>
                </a:r>
                <a14:m>
                  <m:oMath xmlns:m="http://schemas.openxmlformats.org/officeDocument/2006/math">
                    <m:r>
                      <a:rPr kumimoji="0" lang="en-GB" sz="1600" b="1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→</m:t>
                    </m:r>
                  </m:oMath>
                </a14:m>
                <a:r>
                  <a:rPr kumimoji="0" lang="en-US" sz="1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rPr>
                  <a:t> sparse Bayesian model gives sensible predictions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2866" y="5750634"/>
                <a:ext cx="7799740" cy="338554"/>
              </a:xfrm>
              <a:prstGeom prst="rect">
                <a:avLst/>
              </a:prstGeom>
              <a:blipFill>
                <a:blip r:embed="rId3"/>
                <a:stretch>
                  <a:fillRect t="-5357" b="-21429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/>
          <p:cNvSpPr txBox="1"/>
          <p:nvPr/>
        </p:nvSpPr>
        <p:spPr>
          <a:xfrm>
            <a:off x="8656926" y="6611779"/>
            <a:ext cx="353507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Rassmussen et Candela (ICML 2005)</a:t>
            </a: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67" y="1676400"/>
            <a:ext cx="8297863" cy="320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729" y="263828"/>
            <a:ext cx="1914310" cy="1396105"/>
          </a:xfrm>
          <a:prstGeom prst="rect">
            <a:avLst/>
          </a:prstGeom>
        </p:spPr>
      </p:pic>
      <p:sp>
        <p:nvSpPr>
          <p:cNvPr id="21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Exact vs. fast VBEM inference: 1</a:t>
            </a:r>
            <a:r>
              <a:rPr kumimoji="0" lang="en-US" sz="2800" b="1" i="1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D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regression example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46099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60422" y="457200"/>
            <a:ext cx="6383579" cy="381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fr-FR" sz="2900" b="1" kern="1200" dirty="0">
                <a:solidFill>
                  <a:srgbClr val="5A5A59"/>
                </a:solidFill>
                <a:latin typeface="Neo Sans Std"/>
                <a:ea typeface="+mn-ea"/>
                <a:cs typeface="Neo Sans Std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Std"/>
                <a:ea typeface="+mn-ea"/>
              </a:rPr>
              <a:t>exact mean vs. Evidence-based mean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48" y="1066800"/>
            <a:ext cx="1714286" cy="171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41" y="1066801"/>
            <a:ext cx="1721905" cy="1721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3302071" y="175847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7147722" y="175847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moving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86" y="2974038"/>
            <a:ext cx="3317949" cy="3221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40" y="2971800"/>
            <a:ext cx="3318104" cy="322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1" y="6162516"/>
            <a:ext cx="24051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Evidence-based mean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637297" y="6162516"/>
            <a:ext cx="200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MCMC mean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27" y="3122082"/>
            <a:ext cx="10393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655211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60422" y="457200"/>
            <a:ext cx="6383579" cy="381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fr-FR" sz="2900" b="1" kern="1200" dirty="0">
                <a:solidFill>
                  <a:srgbClr val="5A5A59"/>
                </a:solidFill>
                <a:latin typeface="Neo Sans Std"/>
                <a:ea typeface="+mn-ea"/>
                <a:cs typeface="Neo Sans Std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Std"/>
                <a:ea typeface="+mn-ea"/>
              </a:rPr>
              <a:t>Empirical mixing of the markov chain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48" y="1066800"/>
            <a:ext cx="1714286" cy="171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41" y="1066801"/>
            <a:ext cx="1721905" cy="1721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3302071" y="175847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7147722" y="175847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40" y="2971800"/>
            <a:ext cx="3318104" cy="3222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91506" y="6197253"/>
            <a:ext cx="3318029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MCMC mean</a:t>
            </a:r>
          </a:p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(Gibbs sampling)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980440" y="6200095"/>
            <a:ext cx="3318104" cy="483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AC043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MCMC mean</a:t>
            </a:r>
          </a:p>
          <a:p>
            <a:pPr marL="0" marR="0" lvl="0" indent="0" algn="ctr" defTabSz="914400" rtl="0" eaLnBrk="1" fontAlgn="auto" latinLnBrk="0" hangingPunct="1">
              <a:lnSpc>
                <a:spcPts val="15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AC043">
                    <a:lumMod val="75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(nuisance variables marginalized)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1506" y="2971800"/>
            <a:ext cx="3318104" cy="3222000"/>
          </a:xfrm>
          <a:prstGeom prst="rect">
            <a:avLst/>
          </a:prstGeom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9727" y="3122082"/>
            <a:ext cx="1039325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Oval 5"/>
          <p:cNvSpPr>
            <a:spLocks noChangeAspect="1"/>
          </p:cNvSpPr>
          <p:nvPr/>
        </p:nvSpPr>
        <p:spPr>
          <a:xfrm>
            <a:off x="4520852" y="5608726"/>
            <a:ext cx="652200" cy="652200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2079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9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State-of-the-art on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Bayesian registration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1765557" y="1942486"/>
            <a:ext cx="4178512" cy="2834118"/>
            <a:chOff x="164888" y="2042682"/>
            <a:chExt cx="4178512" cy="283411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3"/>
            <a:srcRect t="24499" r="15313" b="25370"/>
            <a:stretch/>
          </p:blipFill>
          <p:spPr>
            <a:xfrm>
              <a:off x="298632" y="2192214"/>
              <a:ext cx="3405861" cy="1934309"/>
            </a:xfrm>
            <a:prstGeom prst="rect">
              <a:avLst/>
            </a:prstGeom>
          </p:spPr>
        </p:pic>
        <p:sp>
          <p:nvSpPr>
            <p:cNvPr id="7" name="TextBox 6"/>
            <p:cNvSpPr txBox="1"/>
            <p:nvPr/>
          </p:nvSpPr>
          <p:spPr>
            <a:xfrm>
              <a:off x="474173" y="4126523"/>
              <a:ext cx="373534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Simpson et al. (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NeuroImage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2012, </a:t>
              </a: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MedIA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2015)</a:t>
              </a:r>
            </a:p>
            <a:p>
              <a:pPr marL="544513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Large parametric representation</a:t>
              </a:r>
            </a:p>
            <a:p>
              <a:pPr marL="544513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Variational Bayes approach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164888" y="2042682"/>
              <a:ext cx="4178512" cy="2834118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4BACC6">
                    <a:lumMod val="40000"/>
                    <a:lumOff val="60000"/>
                  </a:srgbClr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991726" y="1942486"/>
            <a:ext cx="4533380" cy="2834118"/>
            <a:chOff x="4343400" y="2042682"/>
            <a:chExt cx="4533380" cy="283411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l="91617" b="46230"/>
            <a:stretch/>
          </p:blipFill>
          <p:spPr>
            <a:xfrm>
              <a:off x="8435452" y="2145323"/>
              <a:ext cx="441328" cy="1896917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4"/>
            <a:srcRect l="8089" r="10843" b="46230"/>
            <a:stretch/>
          </p:blipFill>
          <p:spPr>
            <a:xfrm>
              <a:off x="4437185" y="2209445"/>
              <a:ext cx="4076700" cy="1811924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5100275" y="4126523"/>
              <a:ext cx="3352800" cy="6771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Risholm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et al. (MedIA 2013)</a:t>
              </a:r>
            </a:p>
            <a:p>
              <a:pPr marL="544513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Finite-element discretization</a:t>
              </a:r>
            </a:p>
            <a:p>
              <a:pPr marL="544513" marR="0" lvl="0" indent="-2857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MCMC characterization</a:t>
              </a: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343400" y="2042682"/>
              <a:ext cx="4533380" cy="2834118"/>
            </a:xfrm>
            <a:prstGeom prst="rect">
              <a:avLst/>
            </a:prstGeom>
            <a:noFill/>
            <a:ln>
              <a:solidFill>
                <a:schemeClr val="accent5">
                  <a:lumMod val="40000"/>
                  <a:lumOff val="60000"/>
                </a:schemeClr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85092" t="23109"/>
          <a:stretch/>
        </p:blipFill>
        <p:spPr>
          <a:xfrm>
            <a:off x="5366261" y="2068573"/>
            <a:ext cx="393322" cy="1944514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2008811" y="5353223"/>
            <a:ext cx="8153400" cy="672662"/>
            <a:chOff x="502716" y="5675384"/>
            <a:chExt cx="8153400" cy="672662"/>
          </a:xfrm>
        </p:grpSpPr>
        <p:sp>
          <p:nvSpPr>
            <p:cNvPr id="17" name="TextBox 16"/>
            <p:cNvSpPr txBox="1"/>
            <p:nvPr/>
          </p:nvSpPr>
          <p:spPr>
            <a:xfrm>
              <a:off x="502716" y="5715494"/>
              <a:ext cx="8153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Computational challenge: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high dimensional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representation of transformation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995875" y="5972908"/>
              <a:ext cx="6538614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Modelling challenge: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 faithful </a:t>
              </a: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4BACC6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statistical model of image data</a:t>
              </a:r>
              <a:endPara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Rounded Rectangle 28"/>
            <p:cNvSpPr/>
            <p:nvPr/>
          </p:nvSpPr>
          <p:spPr>
            <a:xfrm>
              <a:off x="708924" y="5675384"/>
              <a:ext cx="7635652" cy="672662"/>
            </a:xfrm>
            <a:prstGeom prst="roundRect">
              <a:avLst/>
            </a:prstGeom>
            <a:noFill/>
            <a:ln w="28575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0714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60422" y="457200"/>
            <a:ext cx="6383579" cy="381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fr-FR" sz="2900" b="1" kern="1200" dirty="0">
                <a:solidFill>
                  <a:srgbClr val="5A5A59"/>
                </a:solidFill>
                <a:latin typeface="Neo Sans Std"/>
                <a:ea typeface="+mn-ea"/>
                <a:cs typeface="Neo Sans Std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Std"/>
                <a:ea typeface="+mn-ea"/>
              </a:rPr>
              <a:t>Example MCMC samples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48" y="1066800"/>
            <a:ext cx="1714286" cy="171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41" y="1066801"/>
            <a:ext cx="1721905" cy="1721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3302071" y="175847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7147722" y="175847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1" y="3628465"/>
            <a:ext cx="2656831" cy="25798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432" y="3628465"/>
            <a:ext cx="2656831" cy="25798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2632" y="3628465"/>
            <a:ext cx="2656831" cy="2579898"/>
          </a:xfrm>
          <a:prstGeom prst="rect">
            <a:avLst/>
          </a:prstGeom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9726" y="3719466"/>
            <a:ext cx="889078" cy="2502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0" name="Straight Connector 9"/>
          <p:cNvCxnSpPr/>
          <p:nvPr/>
        </p:nvCxnSpPr>
        <p:spPr>
          <a:xfrm>
            <a:off x="1524000" y="3505200"/>
            <a:ext cx="91448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23196" y="6324600"/>
            <a:ext cx="9144804" cy="0"/>
          </a:xfrm>
          <a:prstGeom prst="line">
            <a:avLst/>
          </a:prstGeom>
          <a:ln w="38100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656810" y="3146962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Three samples</a:t>
            </a:r>
          </a:p>
        </p:txBody>
      </p:sp>
    </p:spTree>
    <p:extLst>
      <p:ext uri="{BB962C8B-B14F-4D97-AF65-F5344CB8AC3E}">
        <p14:creationId xmlns:p14="http://schemas.microsoft.com/office/powerpoint/2010/main" val="27763823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2760422" y="457200"/>
            <a:ext cx="6383579" cy="381000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lIns="91440" tIns="45720" rIns="91440" bIns="45720" rtlCol="0" anchor="ctr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fr-FR" sz="2900" b="1" kern="1200" dirty="0">
                <a:solidFill>
                  <a:srgbClr val="5A5A59"/>
                </a:solidFill>
                <a:latin typeface="Neo Sans Std"/>
                <a:ea typeface="+mn-ea"/>
                <a:cs typeface="Neo Sans Std"/>
              </a:defRPr>
            </a:lvl1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small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Neo Sans Std"/>
                <a:ea typeface="+mn-ea"/>
              </a:rPr>
              <a:t>MCMC summary statistics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248" y="1066800"/>
            <a:ext cx="1714286" cy="17142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0441" y="1066801"/>
            <a:ext cx="1721905" cy="17219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 rot="16200000">
            <a:off x="3302071" y="1758475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</a:t>
            </a:r>
          </a:p>
        </p:txBody>
      </p:sp>
      <p:sp>
        <p:nvSpPr>
          <p:cNvPr id="15" name="TextBox 14"/>
          <p:cNvSpPr txBox="1"/>
          <p:nvPr/>
        </p:nvSpPr>
        <p:spPr>
          <a:xfrm rot="5400000">
            <a:off x="7147722" y="1758474"/>
            <a:ext cx="1447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moving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733" y="3273925"/>
            <a:ext cx="2598573" cy="260286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063" y="3269582"/>
            <a:ext cx="2602868" cy="260286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7696199" y="5872450"/>
            <a:ext cx="2801169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directional spread of uncertainty (tensor)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564504" y="5872450"/>
            <a:ext cx="2362200" cy="52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displacement</a:t>
            </a:r>
          </a:p>
          <a:p>
            <a:pPr marL="0" marR="0" lvl="0" indent="0" algn="ctr" defTabSz="914400" rtl="0" eaLnBrk="1" fontAlgn="auto" latinLnBrk="0" hangingPunct="1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standard deviation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137" y="3392397"/>
            <a:ext cx="850526" cy="23613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947" y="3273925"/>
            <a:ext cx="2593317" cy="2602869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9619900" y="2834726"/>
            <a:ext cx="402875" cy="403375"/>
            <a:chOff x="8207725" y="2632400"/>
            <a:chExt cx="402875" cy="403375"/>
          </a:xfrm>
        </p:grpSpPr>
        <p:cxnSp>
          <p:nvCxnSpPr>
            <p:cNvPr id="5" name="Straight Arrow Connector 4"/>
            <p:cNvCxnSpPr/>
            <p:nvPr/>
          </p:nvCxnSpPr>
          <p:spPr>
            <a:xfrm>
              <a:off x="8229600" y="2651651"/>
              <a:ext cx="381000" cy="0"/>
            </a:xfrm>
            <a:prstGeom prst="straightConnector1">
              <a:avLst/>
            </a:prstGeom>
            <a:ln w="38100">
              <a:solidFill>
                <a:schemeClr val="accent6">
                  <a:lumMod val="75000"/>
                </a:schemeClr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229600" y="2639775"/>
              <a:ext cx="0" cy="396000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none" w="med" len="med"/>
              <a:tailEnd type="triangle" w="med" len="med"/>
            </a:ln>
            <a:effectLst/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207725" y="2632400"/>
              <a:ext cx="36000" cy="36000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7985923" y="2803061"/>
            <a:ext cx="165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color scheme: direction of largest eigenvector</a:t>
            </a:r>
          </a:p>
        </p:txBody>
      </p:sp>
    </p:spTree>
    <p:extLst>
      <p:ext uri="{BB962C8B-B14F-4D97-AF65-F5344CB8AC3E}">
        <p14:creationId xmlns:p14="http://schemas.microsoft.com/office/powerpoint/2010/main" val="20734870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v16_w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66677" y="1810436"/>
            <a:ext cx="2438400" cy="1977452"/>
          </a:xfrm>
          <a:prstGeom prst="rect">
            <a:avLst/>
          </a:prstGeom>
        </p:spPr>
      </p:pic>
      <p:pic>
        <p:nvPicPr>
          <p:cNvPr id="17" name="cine.avi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57477" y="1810436"/>
            <a:ext cx="3451552" cy="1977452"/>
          </a:xfrm>
          <a:prstGeom prst="rect">
            <a:avLst/>
          </a:prstGeom>
        </p:spPr>
      </p:pic>
      <p:pic>
        <p:nvPicPr>
          <p:cNvPr id="18" name="echo-free.avi">
            <a:hlinkClick r:id="" action="ppaction://media"/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62678" y="1810437"/>
            <a:ext cx="2112557" cy="1977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341996" y="4674990"/>
                <a:ext cx="3764231" cy="156966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BACC6">
                        <a:lumMod val="75000"/>
                      </a:srgb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Adaptive</a:t>
                </a: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, </a:t>
                </a: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BACC6">
                        <a:lumMod val="75000"/>
                      </a:srgb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multiscale</a:t>
                </a: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, compact parametrization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4BACC6">
                        <a:lumMod val="75000"/>
                      </a:srgbClr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Automated</a:t>
                </a: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tuning of parameters</a:t>
                </a:r>
              </a:p>
              <a:p>
                <a:pPr marL="274638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(alternative to unfeasible/costly cross-validation)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VBEM tractable on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-15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US" sz="1600" b="0" i="1" u="none" strike="noStrike" kern="1200" cap="none" spc="-15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</m:oMath>
                </a14:m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or </a:t>
                </a:r>
                <a14:m>
                  <m:oMath xmlns:m="http://schemas.openxmlformats.org/officeDocument/2006/math">
                    <m:r>
                      <a:rPr kumimoji="0" lang="en-US" sz="1600" b="0" i="1" u="none" strike="noStrike" kern="1200" cap="none" spc="-15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3</m:t>
                    </m:r>
                    <m:r>
                      <a:rPr kumimoji="0" lang="en-US" sz="1600" b="0" i="1" u="none" strike="noStrike" kern="1200" cap="none" spc="-15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𝐷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+</m:t>
                    </m:r>
                    <m:r>
                      <a:rPr kumimoji="0" lang="en-GB" sz="1600" b="0" i="1" u="none" strike="noStrike" kern="1200" cap="none" spc="-15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𝑡</m:t>
                    </m:r>
                  </m:oMath>
                </a14:m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 real images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Clear definition of uncertainty</a:t>
                </a:r>
              </a:p>
              <a:p>
                <a:pPr marL="285750" marR="0" lvl="0" indent="-28575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1600" b="0" i="0" u="none" strike="noStrike" kern="1200" cap="none" spc="-15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 panose="020F0302020204030204"/>
                    <a:ea typeface="+mn-ea"/>
                    <a:cs typeface="+mn-cs"/>
                  </a:rPr>
                  <a:t>MCMC can help improve VBEM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996" y="4674990"/>
                <a:ext cx="3764231" cy="1569660"/>
              </a:xfrm>
              <a:prstGeom prst="rect">
                <a:avLst/>
              </a:prstGeom>
              <a:blipFill>
                <a:blip r:embed="rId11"/>
                <a:stretch>
                  <a:fillRect l="-647" t="-1167" b="-428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6573703" y="4674990"/>
            <a:ext cx="44857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Hyperparameter inference sensitive </a:t>
            </a:r>
            <a:r>
              <a:rPr kumimoji="0" 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</a:t>
            </a:r>
            <a:r>
              <a:rPr kumimoji="0" 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4BACC6">
                    <a:lumMod val="75000"/>
                  </a:srgbClr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modelling errors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VBEM: complex implementation, RAM footprint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MCMC: highly technical, efficient parallelization required for 3</a:t>
            </a:r>
            <a:r>
              <a:rPr kumimoji="0" lang="en-US" sz="1600" b="0" i="1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2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Summary: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sparse Bayesian modelling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for image registration</a:t>
            </a:r>
            <a:endParaRPr kumimoji="0" lang="en-US" sz="2800" b="0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23" name="Rounded Rectangle 26"/>
          <p:cNvSpPr/>
          <p:nvPr/>
        </p:nvSpPr>
        <p:spPr>
          <a:xfrm>
            <a:off x="747576" y="4449538"/>
            <a:ext cx="5231707" cy="2009014"/>
          </a:xfrm>
          <a:prstGeom prst="roundRect">
            <a:avLst>
              <a:gd name="adj" fmla="val 13078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18642" y="4260623"/>
            <a:ext cx="2774328" cy="330044"/>
          </a:xfrm>
          <a:prstGeom prst="roundRect">
            <a:avLst>
              <a:gd name="adj" fmla="val 308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Advantages</a:t>
            </a:r>
          </a:p>
        </p:txBody>
      </p:sp>
      <p:sp>
        <p:nvSpPr>
          <p:cNvPr id="25" name="Rounded Rectangle 26"/>
          <p:cNvSpPr/>
          <p:nvPr/>
        </p:nvSpPr>
        <p:spPr>
          <a:xfrm>
            <a:off x="6088626" y="4449538"/>
            <a:ext cx="5231707" cy="1161990"/>
          </a:xfrm>
          <a:prstGeom prst="roundRect">
            <a:avLst>
              <a:gd name="adj" fmla="val 13078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573703" y="4260623"/>
            <a:ext cx="2774328" cy="330044"/>
          </a:xfrm>
          <a:prstGeom prst="roundRect">
            <a:avLst>
              <a:gd name="adj" fmla="val 30800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Limitations</a:t>
            </a:r>
          </a:p>
        </p:txBody>
      </p:sp>
      <p:sp>
        <p:nvSpPr>
          <p:cNvPr id="4" name="Rectangle 3"/>
          <p:cNvSpPr/>
          <p:nvPr/>
        </p:nvSpPr>
        <p:spPr>
          <a:xfrm>
            <a:off x="7159802" y="5998777"/>
            <a:ext cx="37273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-15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diffeomorphic extension, temporal constraints…</a:t>
            </a: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ounded Rectangle 26"/>
          <p:cNvSpPr/>
          <p:nvPr/>
        </p:nvSpPr>
        <p:spPr>
          <a:xfrm>
            <a:off x="6088626" y="5877557"/>
            <a:ext cx="5231707" cy="580995"/>
          </a:xfrm>
          <a:prstGeom prst="roundRect">
            <a:avLst>
              <a:gd name="adj" fmla="val 27988"/>
            </a:avLst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64298" y="5731439"/>
            <a:ext cx="953254" cy="330044"/>
          </a:xfrm>
          <a:prstGeom prst="roundRect">
            <a:avLst>
              <a:gd name="adj" fmla="val 22051"/>
            </a:avLst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To do</a:t>
            </a:r>
          </a:p>
        </p:txBody>
      </p:sp>
    </p:spTree>
    <p:extLst>
      <p:ext uri="{BB962C8B-B14F-4D97-AF65-F5344CB8AC3E}">
        <p14:creationId xmlns:p14="http://schemas.microsoft.com/office/powerpoint/2010/main" val="86052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00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7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3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12192000" cy="6858001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bg1">
                  <a:lumMod val="85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042620" y="3137579"/>
            <a:ext cx="46569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800" b="0" i="0" u="none" strike="noStrike" kern="0" cap="none" spc="-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Thank you!</a:t>
            </a:r>
            <a:endParaRPr kumimoji="0" lang="en-GB" sz="4000" b="0" i="0" u="none" strike="noStrike" kern="0" cap="none" spc="-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79" y="371308"/>
            <a:ext cx="436432" cy="42855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7311" y="400919"/>
            <a:ext cx="3046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800" b="1" i="0" u="none" strike="noStrike" kern="0" cap="none" spc="-1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MSR Cambridge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2012" y="288940"/>
            <a:ext cx="2262188" cy="848321"/>
          </a:xfrm>
          <a:prstGeom prst="rect">
            <a:avLst/>
          </a:prstGeom>
        </p:spPr>
      </p:pic>
      <p:cxnSp>
        <p:nvCxnSpPr>
          <p:cNvPr id="25" name="Straight Connector 24"/>
          <p:cNvCxnSpPr/>
          <p:nvPr/>
        </p:nvCxnSpPr>
        <p:spPr>
          <a:xfrm flipH="1">
            <a:off x="0" y="4204532"/>
            <a:ext cx="12192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86529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9120" y="1975859"/>
            <a:ext cx="8875936" cy="3638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9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Image registration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revisited</a:t>
            </a:r>
          </a:p>
        </p:txBody>
      </p:sp>
    </p:spTree>
    <p:extLst>
      <p:ext uri="{BB962C8B-B14F-4D97-AF65-F5344CB8AC3E}">
        <p14:creationId xmlns:p14="http://schemas.microsoft.com/office/powerpoint/2010/main" val="30238841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38" y="1978636"/>
            <a:ext cx="8846300" cy="3626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65634" y="4668237"/>
            <a:ext cx="2971800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Optimization view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6413634" y="4668237"/>
            <a:ext cx="3027591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Probabilistic 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3486040" y="5049237"/>
                <a:ext cx="2828260" cy="4876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  <m:sup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∗</m:t>
                          </m:r>
                        </m:sup>
                      </m:sSup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=</m:t>
                      </m:r>
                      <m:func>
                        <m:func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sz="16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argmin</m:t>
                              </m:r>
                            </m:e>
                            <m:lim>
                              <m:r>
                                <a:rPr kumimoji="0" lang="en-US" sz="16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  <a:cs typeface="+mn-cs"/>
                                </a:rPr>
                                <m:t>𝜓</m:t>
                              </m:r>
                            </m:lim>
                          </m:limLow>
                        </m:fName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ℰ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𝜓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6040" y="5049237"/>
                <a:ext cx="2828260" cy="487698"/>
              </a:xfrm>
              <a:prstGeom prst="rect">
                <a:avLst/>
              </a:prstGeom>
              <a:blipFill>
                <a:blip r:embed="rId3"/>
                <a:stretch>
                  <a:fillRect b="-375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8" name="Group 17"/>
          <p:cNvGrpSpPr/>
          <p:nvPr/>
        </p:nvGrpSpPr>
        <p:grpSpPr>
          <a:xfrm>
            <a:off x="3342500" y="5604854"/>
            <a:ext cx="3071134" cy="941868"/>
            <a:chOff x="1371600" y="5661017"/>
            <a:chExt cx="3071134" cy="941868"/>
          </a:xfrm>
        </p:grpSpPr>
        <p:sp>
          <p:nvSpPr>
            <p:cNvPr id="50" name="Oval 49"/>
            <p:cNvSpPr>
              <a:spLocks noChangeAspect="1"/>
            </p:cNvSpPr>
            <p:nvPr/>
          </p:nvSpPr>
          <p:spPr>
            <a:xfrm>
              <a:off x="1628288" y="5661017"/>
              <a:ext cx="941868" cy="941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371600" y="5812801"/>
              <a:ext cx="1455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Manually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tuned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parameters</a:t>
              </a:r>
            </a:p>
          </p:txBody>
        </p:sp>
        <p:sp>
          <p:nvSpPr>
            <p:cNvPr id="52" name="Oval 51"/>
            <p:cNvSpPr>
              <a:spLocks noChangeAspect="1"/>
            </p:cNvSpPr>
            <p:nvPr/>
          </p:nvSpPr>
          <p:spPr>
            <a:xfrm>
              <a:off x="2454088" y="5661017"/>
              <a:ext cx="941868" cy="941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2197400" y="5813525"/>
              <a:ext cx="1455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Non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generative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</a:t>
              </a:r>
            </a:p>
          </p:txBody>
        </p:sp>
        <p:sp>
          <p:nvSpPr>
            <p:cNvPr id="54" name="Oval 53"/>
            <p:cNvSpPr>
              <a:spLocks noChangeAspect="1"/>
            </p:cNvSpPr>
            <p:nvPr/>
          </p:nvSpPr>
          <p:spPr>
            <a:xfrm>
              <a:off x="3244177" y="5661017"/>
              <a:ext cx="941868" cy="941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TextBox 54"/>
                <p:cNvSpPr txBox="1"/>
                <p:nvPr/>
              </p:nvSpPr>
              <p:spPr>
                <a:xfrm>
                  <a:off x="2987489" y="5813525"/>
                  <a:ext cx="14552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small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Point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small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estimate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small" spc="0" normalizeH="0" baseline="0" noProof="0" dirty="0">
                      <a:ln>
                        <a:noFill/>
                      </a:ln>
                      <a:solidFill>
                        <a:srgbClr val="C00000"/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of </a:t>
                  </a:r>
                  <a14:m>
                    <m:oMath xmlns:m="http://schemas.openxmlformats.org/officeDocument/2006/math">
                      <m:r>
                        <a:rPr kumimoji="0" lang="en-US" sz="1200" b="0" i="1" u="none" strike="noStrike" kern="1200" cap="small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𝜓</m:t>
                      </m:r>
                    </m:oMath>
                  </a14:m>
                  <a:endParaRPr kumimoji="0" lang="en-US" sz="1200" b="0" i="0" u="none" strike="noStrike" kern="1200" cap="small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55" name="TextBox 5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489" y="5813525"/>
                  <a:ext cx="1455245" cy="646331"/>
                </a:xfrm>
                <a:prstGeom prst="rect">
                  <a:avLst/>
                </a:prstGeom>
                <a:blipFill rotWithShape="1">
                  <a:blip r:embed="rId10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/>
              <p:cNvSpPr txBox="1"/>
              <p:nvPr/>
            </p:nvSpPr>
            <p:spPr>
              <a:xfrm>
                <a:off x="6513631" y="5058608"/>
                <a:ext cx="28282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𝜓</m:t>
                          </m:r>
                        </m:e>
                      </m:d>
                      <m:r>
                        <a:rPr kumimoji="0" lang="en-US" sz="16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∝</m:t>
                      </m:r>
                      <m:func>
                        <m:funcPr>
                          <m:ctrlP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kumimoji="0" lang="en-US" sz="16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exp</m:t>
                          </m:r>
                        </m:fName>
                        <m:e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+mn-ea"/>
                              <a:cs typeface="+mn-cs"/>
                            </a:rPr>
                            <m:t>−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ℰ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(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𝜓</m:t>
                          </m:r>
                          <m:r>
                            <a:rPr kumimoji="0" lang="en-US" sz="16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ea typeface="Cambria Math"/>
                              <a:cs typeface="+mn-cs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3631" y="5058608"/>
                <a:ext cx="2828260" cy="338554"/>
              </a:xfrm>
              <a:prstGeom prst="rect">
                <a:avLst/>
              </a:prstGeom>
              <a:blipFill>
                <a:blip r:embed="rId11"/>
                <a:stretch>
                  <a:fillRect b="-1090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/>
          <p:cNvGrpSpPr/>
          <p:nvPr/>
        </p:nvGrpSpPr>
        <p:grpSpPr>
          <a:xfrm>
            <a:off x="6370091" y="5614225"/>
            <a:ext cx="3071134" cy="941868"/>
            <a:chOff x="1371600" y="5661017"/>
            <a:chExt cx="3071134" cy="941868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1628288" y="5661017"/>
              <a:ext cx="941868" cy="941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371600" y="5891747"/>
              <a:ext cx="1455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7AC04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Inferred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7AC04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parameters</a:t>
              </a:r>
            </a:p>
          </p:txBody>
        </p:sp>
        <p:sp>
          <p:nvSpPr>
            <p:cNvPr id="60" name="Oval 59"/>
            <p:cNvSpPr>
              <a:spLocks noChangeAspect="1"/>
            </p:cNvSpPr>
            <p:nvPr/>
          </p:nvSpPr>
          <p:spPr>
            <a:xfrm>
              <a:off x="2454088" y="5661017"/>
              <a:ext cx="941868" cy="941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2189924" y="5895762"/>
              <a:ext cx="145524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7AC04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Generative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small" spc="0" normalizeH="0" baseline="0" noProof="0" dirty="0">
                  <a:ln>
                    <a:noFill/>
                  </a:ln>
                  <a:solidFill>
                    <a:srgbClr val="7AC043">
                      <a:lumMod val="75000"/>
                    </a:srgbClr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Model</a:t>
              </a:r>
            </a:p>
          </p:txBody>
        </p:sp>
        <p:sp>
          <p:nvSpPr>
            <p:cNvPr id="62" name="Oval 61"/>
            <p:cNvSpPr>
              <a:spLocks noChangeAspect="1"/>
            </p:cNvSpPr>
            <p:nvPr/>
          </p:nvSpPr>
          <p:spPr>
            <a:xfrm>
              <a:off x="3244177" y="5661017"/>
              <a:ext cx="941868" cy="94186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3" name="TextBox 62"/>
                <p:cNvSpPr txBox="1"/>
                <p:nvPr/>
              </p:nvSpPr>
              <p:spPr>
                <a:xfrm>
                  <a:off x="2987489" y="5813525"/>
                  <a:ext cx="1455245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small" spc="0" normalizeH="0" baseline="0" noProof="0" dirty="0">
                      <a:ln>
                        <a:noFill/>
                      </a:ln>
                      <a:solidFill>
                        <a:srgbClr val="7AC043">
                          <a:lumMod val="75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Distribution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small" spc="0" normalizeH="0" baseline="0" noProof="0" dirty="0">
                      <a:ln>
                        <a:noFill/>
                      </a:ln>
                      <a:solidFill>
                        <a:srgbClr val="7AC043">
                          <a:lumMod val="75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of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small" spc="0" normalizeH="0" baseline="0" noProof="0" dirty="0">
                      <a:ln>
                        <a:noFill/>
                      </a:ln>
                      <a:solidFill>
                        <a:srgbClr val="7AC043">
                          <a:lumMod val="75000"/>
                        </a:srgbClr>
                      </a:solidFill>
                      <a:effectLst/>
                      <a:uLnTx/>
                      <a:uFillTx/>
                      <a:latin typeface="Calibri"/>
                      <a:ea typeface="+mn-ea"/>
                      <a:cs typeface="+mn-cs"/>
                    </a:rPr>
                    <a:t>probable </a:t>
                  </a:r>
                  <a14:m>
                    <m:oMath xmlns:m="http://schemas.openxmlformats.org/officeDocument/2006/math">
                      <m:r>
                        <a:rPr kumimoji="0" lang="en-US" sz="1200" b="0" i="1" u="none" strike="noStrike" kern="1200" cap="small" spc="0" normalizeH="0" baseline="0" noProof="0">
                          <a:ln>
                            <a:noFill/>
                          </a:ln>
                          <a:solidFill>
                            <a:srgbClr val="7AC043">
                              <a:lumMod val="75000"/>
                            </a:srgbClr>
                          </a:solidFill>
                          <a:effectLst/>
                          <a:uLnTx/>
                          <a:uFillTx/>
                          <a:latin typeface="Cambria Math"/>
                          <a:ea typeface="+mn-ea"/>
                          <a:cs typeface="+mn-cs"/>
                        </a:rPr>
                        <m:t>𝜓</m:t>
                      </m:r>
                    </m:oMath>
                  </a14:m>
                  <a:endParaRPr kumimoji="0" lang="en-US" sz="1200" b="0" i="0" u="none" strike="noStrike" kern="1200" cap="small" spc="0" normalizeH="0" baseline="0" noProof="0" dirty="0">
                    <a:ln>
                      <a:noFill/>
                    </a:ln>
                    <a:solidFill>
                      <a:srgbClr val="7AC043">
                        <a:lumMod val="75000"/>
                      </a:srgbClr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63" name="TextBox 6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7489" y="5813525"/>
                  <a:ext cx="1455245" cy="646331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b="-188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5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Image registration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 revisited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098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3074"/>
                                        </p:tgtEl>
                                      </p:cBhvr>
                                      <p:by x="80000" y="8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2.22222E-6 L -0.00117 -0.14167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" y="-70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  <p:bldP spid="17" grpId="0"/>
      <p:bldP spid="5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6" y="1702901"/>
            <a:ext cx="10979216" cy="523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761588" y="6616583"/>
            <a:ext cx="20252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[5]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Ashburner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NeuroImage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2007)</a:t>
            </a:r>
          </a:p>
        </p:txBody>
      </p:sp>
      <p:sp>
        <p:nvSpPr>
          <p:cNvPr id="3" name="Rectangle 2"/>
          <p:cNvSpPr/>
          <p:nvPr/>
        </p:nvSpPr>
        <p:spPr>
          <a:xfrm>
            <a:off x="3667932" y="6485425"/>
            <a:ext cx="1662821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[1]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Rueckert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(TMI 1999)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761588" y="6359519"/>
            <a:ext cx="1828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[3] J.-P.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Thirion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1998)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667931" y="6616582"/>
            <a:ext cx="20936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[2]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Durrleman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al.(MICCAI 2007)</a:t>
            </a:r>
          </a:p>
        </p:txBody>
      </p:sp>
      <p:sp>
        <p:nvSpPr>
          <p:cNvPr id="62" name="Rectangle 61"/>
          <p:cNvSpPr/>
          <p:nvPr/>
        </p:nvSpPr>
        <p:spPr>
          <a:xfrm>
            <a:off x="7938425" y="6468724"/>
            <a:ext cx="16397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[6] Wells et al. (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MedIA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1996)</a:t>
            </a:r>
          </a:p>
        </p:txBody>
      </p:sp>
      <p:sp>
        <p:nvSpPr>
          <p:cNvPr id="22" name="Rectangle 21"/>
          <p:cNvSpPr/>
          <p:nvPr/>
        </p:nvSpPr>
        <p:spPr>
          <a:xfrm>
            <a:off x="7938425" y="6600841"/>
            <a:ext cx="2706575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[7] Survey in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Sotiras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(TMI 2013)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761589" y="6485425"/>
            <a:ext cx="17688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[4] </a:t>
            </a:r>
            <a:r>
              <a:rPr kumimoji="0" lang="en-US" sz="9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Arsigny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et al. (MICCAI 2006)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6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Bayesian image registration: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blocks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349758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766" y="1702901"/>
            <a:ext cx="10979216" cy="52334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26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Bayesian image registration: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building blocks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0" y="6461781"/>
            <a:ext cx="12192000" cy="320086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59707" y="6443313"/>
            <a:ext cx="36906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“small displacements” &amp; Gaussian RBFs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247101" y="6443313"/>
            <a:ext cx="23168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structured spike-&amp;-slab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15787" y="6443313"/>
            <a:ext cx="27123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Gaussian Mixture Model</a:t>
            </a:r>
          </a:p>
        </p:txBody>
      </p:sp>
    </p:spTree>
    <p:extLst>
      <p:ext uri="{BB962C8B-B14F-4D97-AF65-F5344CB8AC3E}">
        <p14:creationId xmlns:p14="http://schemas.microsoft.com/office/powerpoint/2010/main" val="30856143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2948401" y="1702999"/>
            <a:ext cx="4161599" cy="1661413"/>
            <a:chOff x="6109063" y="2709325"/>
            <a:chExt cx="2706918" cy="1008000"/>
          </a:xfrm>
        </p:grpSpPr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1544" y="2765173"/>
              <a:ext cx="864000" cy="8640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75784" y="2765173"/>
              <a:ext cx="864000" cy="864000"/>
            </a:xfrm>
            <a:prstGeom prst="rect">
              <a:avLst/>
            </a:prstGeom>
          </p:spPr>
        </p:pic>
        <p:cxnSp>
          <p:nvCxnSpPr>
            <p:cNvPr id="23" name="Straight Connector 22"/>
            <p:cNvCxnSpPr/>
            <p:nvPr/>
          </p:nvCxnSpPr>
          <p:spPr>
            <a:xfrm>
              <a:off x="7247184" y="3171973"/>
              <a:ext cx="1440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Left Bracket 16"/>
            <p:cNvSpPr/>
            <p:nvPr/>
          </p:nvSpPr>
          <p:spPr>
            <a:xfrm>
              <a:off x="6109063" y="2710329"/>
              <a:ext cx="92954" cy="1006996"/>
            </a:xfrm>
            <a:custGeom>
              <a:avLst/>
              <a:gdLst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4" fmla="*/ 45719 w 45719"/>
                <a:gd name="connsiteY4" fmla="*/ 114300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4" fmla="*/ 45719 w 45719"/>
                <a:gd name="connsiteY4" fmla="*/ 114300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4" fmla="*/ 45719 w 45719"/>
                <a:gd name="connsiteY4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45719 w 45719"/>
                <a:gd name="connsiteY2" fmla="*/ 0 h 1143000"/>
                <a:gd name="connsiteX3" fmla="*/ 45719 w 45719"/>
                <a:gd name="connsiteY3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45719 w 45719"/>
                <a:gd name="connsiteY1" fmla="*/ 0 h 1143000"/>
                <a:gd name="connsiteX2" fmla="*/ 45719 w 45719"/>
                <a:gd name="connsiteY2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45719 w 45719"/>
                <a:gd name="connsiteY1" fmla="*/ 0 h 1143000"/>
                <a:gd name="connsiteX2" fmla="*/ 45719 w 45719"/>
                <a:gd name="connsiteY2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45719 w 45719"/>
                <a:gd name="connsiteY1" fmla="*/ 0 h 1143000"/>
                <a:gd name="connsiteX2" fmla="*/ 45719 w 45719"/>
                <a:gd name="connsiteY2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1143000" stroke="0" extrusionOk="0">
                  <a:moveTo>
                    <a:pt x="45719" y="1143000"/>
                  </a:moveTo>
                  <a:lnTo>
                    <a:pt x="45719" y="0"/>
                  </a:lnTo>
                  <a:lnTo>
                    <a:pt x="45719" y="1143000"/>
                  </a:lnTo>
                  <a:close/>
                </a:path>
                <a:path w="45719" h="1143000" fill="none">
                  <a:moveTo>
                    <a:pt x="45719" y="1143000"/>
                  </a:moveTo>
                  <a:cubicBezTo>
                    <a:pt x="20469" y="1143000"/>
                    <a:pt x="0" y="1060450"/>
                    <a:pt x="0" y="864870"/>
                  </a:cubicBezTo>
                  <a:lnTo>
                    <a:pt x="0" y="278130"/>
                  </a:lnTo>
                  <a:cubicBezTo>
                    <a:pt x="0" y="82550"/>
                    <a:pt x="20469" y="0"/>
                    <a:pt x="45719" y="0"/>
                  </a:cubicBezTo>
                </a:path>
              </a:pathLst>
            </a:cu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Left Bracket 16"/>
            <p:cNvSpPr/>
            <p:nvPr/>
          </p:nvSpPr>
          <p:spPr>
            <a:xfrm rot="10800000">
              <a:off x="8722381" y="2709325"/>
              <a:ext cx="93600" cy="1008000"/>
            </a:xfrm>
            <a:custGeom>
              <a:avLst/>
              <a:gdLst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4" fmla="*/ 45719 w 45719"/>
                <a:gd name="connsiteY4" fmla="*/ 114300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4" fmla="*/ 45719 w 45719"/>
                <a:gd name="connsiteY4" fmla="*/ 114300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0 w 45719"/>
                <a:gd name="connsiteY2" fmla="*/ 3810 h 1143000"/>
                <a:gd name="connsiteX3" fmla="*/ 45719 w 45719"/>
                <a:gd name="connsiteY3" fmla="*/ 0 h 1143000"/>
                <a:gd name="connsiteX4" fmla="*/ 45719 w 45719"/>
                <a:gd name="connsiteY4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0 w 45719"/>
                <a:gd name="connsiteY1" fmla="*/ 1139190 h 1143000"/>
                <a:gd name="connsiteX2" fmla="*/ 45719 w 45719"/>
                <a:gd name="connsiteY2" fmla="*/ 0 h 1143000"/>
                <a:gd name="connsiteX3" fmla="*/ 45719 w 45719"/>
                <a:gd name="connsiteY3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45719 w 45719"/>
                <a:gd name="connsiteY1" fmla="*/ 0 h 1143000"/>
                <a:gd name="connsiteX2" fmla="*/ 45719 w 45719"/>
                <a:gd name="connsiteY2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45719 w 45719"/>
                <a:gd name="connsiteY1" fmla="*/ 0 h 1143000"/>
                <a:gd name="connsiteX2" fmla="*/ 45719 w 45719"/>
                <a:gd name="connsiteY2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  <a:gd name="connsiteX0" fmla="*/ 45719 w 45719"/>
                <a:gd name="connsiteY0" fmla="*/ 1143000 h 1143000"/>
                <a:gd name="connsiteX1" fmla="*/ 45719 w 45719"/>
                <a:gd name="connsiteY1" fmla="*/ 0 h 1143000"/>
                <a:gd name="connsiteX2" fmla="*/ 45719 w 45719"/>
                <a:gd name="connsiteY2" fmla="*/ 1143000 h 1143000"/>
                <a:gd name="connsiteX0" fmla="*/ 45719 w 45719"/>
                <a:gd name="connsiteY0" fmla="*/ 1143000 h 1143000"/>
                <a:gd name="connsiteX1" fmla="*/ 0 w 45719"/>
                <a:gd name="connsiteY1" fmla="*/ 864870 h 1143000"/>
                <a:gd name="connsiteX2" fmla="*/ 0 w 45719"/>
                <a:gd name="connsiteY2" fmla="*/ 278130 h 1143000"/>
                <a:gd name="connsiteX3" fmla="*/ 45719 w 45719"/>
                <a:gd name="connsiteY3" fmla="*/ 0 h 1143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719" h="1143000" stroke="0" extrusionOk="0">
                  <a:moveTo>
                    <a:pt x="45719" y="1143000"/>
                  </a:moveTo>
                  <a:lnTo>
                    <a:pt x="45719" y="0"/>
                  </a:lnTo>
                  <a:lnTo>
                    <a:pt x="45719" y="1143000"/>
                  </a:lnTo>
                  <a:close/>
                </a:path>
                <a:path w="45719" h="1143000" fill="none">
                  <a:moveTo>
                    <a:pt x="45719" y="1143000"/>
                  </a:moveTo>
                  <a:cubicBezTo>
                    <a:pt x="20469" y="1143000"/>
                    <a:pt x="0" y="1060450"/>
                    <a:pt x="0" y="864870"/>
                  </a:cubicBezTo>
                  <a:lnTo>
                    <a:pt x="0" y="278130"/>
                  </a:lnTo>
                  <a:cubicBezTo>
                    <a:pt x="0" y="82550"/>
                    <a:pt x="20469" y="0"/>
                    <a:pt x="45719" y="0"/>
                  </a:cubicBezTo>
                </a:path>
              </a:pathLst>
            </a:custGeom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8298211" y="3057534"/>
                  <a:ext cx="477877" cy="22785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sz="18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ea typeface="+mn-ea"/>
                            <a:cs typeface="+mn-cs"/>
                          </a:rPr>
                          <m:t>∘</m:t>
                        </m:r>
                        <m:sSup>
                          <m:sSupPr>
                            <m:ctrlP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𝝍</m:t>
                            </m:r>
                          </m:e>
                          <m:sup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−</m:t>
                            </m:r>
                            <m:r>
                              <a:rPr kumimoji="0" lang="en-US" sz="18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  <a:cs typeface="+mn-cs"/>
                              </a:rPr>
                              <m:t>𝟏</m:t>
                            </m:r>
                          </m:sup>
                        </m:sSup>
                      </m:oMath>
                    </m:oMathPara>
                  </a14:m>
                  <a:endParaRPr kumimoji="0" 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+mn-ea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211" y="3057534"/>
                  <a:ext cx="477877" cy="227852"/>
                </a:xfrm>
                <a:prstGeom prst="rect">
                  <a:avLst/>
                </a:prstGeom>
                <a:blipFill rotWithShape="1">
                  <a:blip r:embed="rId5"/>
                  <a:stretch>
                    <a:fillRect b="-112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0" name="Equal 39"/>
          <p:cNvSpPr/>
          <p:nvPr/>
        </p:nvSpPr>
        <p:spPr>
          <a:xfrm>
            <a:off x="7259393" y="2425646"/>
            <a:ext cx="381000" cy="162873"/>
          </a:xfrm>
          <a:prstGeom prst="mathEqual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044" y="1795048"/>
            <a:ext cx="1424068" cy="1424068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3089683" y="3266186"/>
            <a:ext cx="160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“fixed” image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5232609" y="3273544"/>
            <a:ext cx="160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“warped” image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717662" y="3266187"/>
            <a:ext cx="160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residual image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2571349" y="4368371"/>
            <a:ext cx="2224021" cy="3385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SSD model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71349" y="5288877"/>
            <a:ext cx="2228821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GM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80067" y="4214011"/>
            <a:ext cx="2407785" cy="1883592"/>
            <a:chOff x="3505200" y="4505671"/>
            <a:chExt cx="2407785" cy="188359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505671"/>
              <a:ext cx="2244918" cy="167312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505200" y="6081486"/>
              <a:ext cx="24077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histogram of residuals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72882" y="4214013"/>
            <a:ext cx="2407785" cy="1883591"/>
            <a:chOff x="5937423" y="4505672"/>
            <a:chExt cx="2407785" cy="18835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23" y="4505672"/>
              <a:ext cx="2241560" cy="167312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937423" y="6081486"/>
              <a:ext cx="24077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energy of residual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018380" y="4356540"/>
            <a:ext cx="15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42266" y="4356540"/>
            <a:ext cx="15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50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Image noise: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Gaussian Mixture Model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20910" y="5627431"/>
            <a:ext cx="1908902" cy="473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74480" y="4706925"/>
            <a:ext cx="1617755" cy="448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34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2571349" y="4368371"/>
            <a:ext cx="2224021" cy="338554"/>
          </a:xfrm>
          <a:prstGeom prst="rect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SSD model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571349" y="5288877"/>
            <a:ext cx="2228821" cy="338554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GM model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5080067" y="4214011"/>
            <a:ext cx="2407785" cy="1883592"/>
            <a:chOff x="3505200" y="4505671"/>
            <a:chExt cx="2407785" cy="1883592"/>
          </a:xfrm>
        </p:grpSpPr>
        <p:pic>
          <p:nvPicPr>
            <p:cNvPr id="51" name="Picture 5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5200" y="4505671"/>
              <a:ext cx="2244918" cy="1673126"/>
            </a:xfrm>
            <a:prstGeom prst="rect">
              <a:avLst/>
            </a:prstGeom>
          </p:spPr>
        </p:pic>
        <p:sp>
          <p:nvSpPr>
            <p:cNvPr id="2" name="TextBox 1"/>
            <p:cNvSpPr txBox="1"/>
            <p:nvPr/>
          </p:nvSpPr>
          <p:spPr>
            <a:xfrm>
              <a:off x="3505200" y="6081486"/>
              <a:ext cx="24077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histogram of residuals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7472882" y="4214013"/>
            <a:ext cx="2407785" cy="1883591"/>
            <a:chOff x="5937423" y="4505672"/>
            <a:chExt cx="2407785" cy="188359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37423" y="4505672"/>
              <a:ext cx="2241560" cy="1673126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5937423" y="6081486"/>
              <a:ext cx="2407785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rPr>
                <a:t>energy of residual</a:t>
              </a:r>
            </a:p>
          </p:txBody>
        </p:sp>
      </p:grpSp>
      <p:sp>
        <p:nvSpPr>
          <p:cNvPr id="4" name="Rectangle 3"/>
          <p:cNvSpPr/>
          <p:nvPr/>
        </p:nvSpPr>
        <p:spPr>
          <a:xfrm>
            <a:off x="5018380" y="4356540"/>
            <a:ext cx="15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7442266" y="4356540"/>
            <a:ext cx="152400" cy="1295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87" y="249121"/>
            <a:ext cx="1914310" cy="1402202"/>
          </a:xfrm>
          <a:prstGeom prst="rect">
            <a:avLst/>
          </a:prstGeom>
        </p:spPr>
      </p:pic>
      <p:sp>
        <p:nvSpPr>
          <p:cNvPr id="50" name="Title 2"/>
          <p:cNvSpPr txBox="1">
            <a:spLocks/>
          </p:cNvSpPr>
          <p:nvPr/>
        </p:nvSpPr>
        <p:spPr>
          <a:xfrm>
            <a:off x="2405627" y="249121"/>
            <a:ext cx="9508350" cy="899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Image noise: </a:t>
            </a:r>
            <a:r>
              <a:rPr kumimoji="0" lang="en-US" sz="2800" b="1" i="0" u="none" strike="noStrike" kern="1200" cap="none" spc="-15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Gaussian Mixture Model</a:t>
            </a:r>
            <a:endParaRPr kumimoji="0" lang="en-US" sz="2800" b="1" i="0" u="none" strike="noStrike" kern="1200" cap="none" spc="-15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20910" y="5627431"/>
            <a:ext cx="1908902" cy="4730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74480" y="4706925"/>
            <a:ext cx="1617755" cy="4488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9297" y="1673633"/>
            <a:ext cx="2145615" cy="2215713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8697" y="1667720"/>
            <a:ext cx="2142567" cy="2215713"/>
          </a:xfrm>
          <a:prstGeom prst="rect">
            <a:avLst/>
          </a:prstGeom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9097" y="1667720"/>
            <a:ext cx="2145615" cy="2215713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897" y="1667720"/>
            <a:ext cx="2145615" cy="2215713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988687" y="1329165"/>
            <a:ext cx="160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fixed image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198487" y="1329165"/>
            <a:ext cx="16068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moving image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155367" y="1313925"/>
            <a:ext cx="212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SSD warped image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8348697" y="1313925"/>
            <a:ext cx="21291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GMM warped image</a:t>
            </a:r>
          </a:p>
        </p:txBody>
      </p:sp>
    </p:spTree>
    <p:extLst>
      <p:ext uri="{BB962C8B-B14F-4D97-AF65-F5344CB8AC3E}">
        <p14:creationId xmlns:p14="http://schemas.microsoft.com/office/powerpoint/2010/main" val="1556875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1833</Words>
  <Application>Microsoft Office PowerPoint</Application>
  <PresentationFormat>Widescreen</PresentationFormat>
  <Paragraphs>290</Paragraphs>
  <Slides>33</Slides>
  <Notes>25</Notes>
  <HiddenSlides>0</HiddenSlides>
  <MMClips>12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Arial</vt:lpstr>
      <vt:lpstr>Calibri</vt:lpstr>
      <vt:lpstr>Calibri Light</vt:lpstr>
      <vt:lpstr>Cambria Math</vt:lpstr>
      <vt:lpstr>Neo Sans Std</vt:lpstr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Loic Le Folgoc</dc:creator>
  <cp:lastModifiedBy>Loic Le Folgoc</cp:lastModifiedBy>
  <cp:revision>1</cp:revision>
  <dcterms:created xsi:type="dcterms:W3CDTF">2017-08-01T16:13:32Z</dcterms:created>
  <dcterms:modified xsi:type="dcterms:W3CDTF">2017-08-01T16:14:56Z</dcterms:modified>
</cp:coreProperties>
</file>